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 id="2147483912" r:id="rId2"/>
  </p:sldMasterIdLst>
  <p:sldIdLst>
    <p:sldId id="256" r:id="rId3"/>
    <p:sldId id="258" r:id="rId4"/>
    <p:sldId id="257" r:id="rId5"/>
    <p:sldId id="259" r:id="rId6"/>
    <p:sldId id="260" r:id="rId7"/>
    <p:sldId id="262" r:id="rId8"/>
    <p:sldId id="261" r:id="rId9"/>
    <p:sldId id="263" r:id="rId10"/>
    <p:sldId id="265" r:id="rId11"/>
    <p:sldId id="266" r:id="rId12"/>
    <p:sldId id="269" r:id="rId13"/>
    <p:sldId id="268" r:id="rId14"/>
    <p:sldId id="275" r:id="rId15"/>
    <p:sldId id="270"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01EB46-8967-4C86-AD0B-E624C0BCEA8A}" type="datetimeFigureOut">
              <a:rPr lang="en-US" smtClean="0"/>
              <a:pPr/>
              <a:t>8/25/2014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C5DD53-4884-46F8-8702-DD8B1A3001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01EB46-8967-4C86-AD0B-E624C0BCEA8A}" type="datetimeFigureOut">
              <a:rPr lang="en-US" smtClean="0"/>
              <a:pPr/>
              <a:t>8/25/2014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4C5DD53-4884-46F8-8702-DD8B1A3001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4C5DD53-4884-46F8-8702-DD8B1A3001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01EB46-8967-4C86-AD0B-E624C0BCEA8A}" type="datetimeFigureOut">
              <a:rPr lang="en-US" smtClean="0"/>
              <a:pPr/>
              <a:t>8/25/2014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C5DD53-4884-46F8-8702-DD8B1A3001F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4C5DD53-4884-46F8-8702-DD8B1A3001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C5DD53-4884-46F8-8702-DD8B1A3001F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C5DD53-4884-46F8-8702-DD8B1A3001F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C5DD53-4884-46F8-8702-DD8B1A3001F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01EB46-8967-4C86-AD0B-E624C0BCEA8A}" type="datetimeFigureOut">
              <a:rPr lang="en-US" smtClean="0"/>
              <a:pPr/>
              <a:t>8/25/2014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C5DD53-4884-46F8-8702-DD8B1A3001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01EB46-8967-4C86-AD0B-E624C0BCEA8A}" type="datetimeFigureOut">
              <a:rPr lang="en-US" smtClean="0"/>
              <a:pPr/>
              <a:t>8/25/2014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C5DD53-4884-46F8-8702-DD8B1A3001F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01EB46-8967-4C86-AD0B-E624C0BCEA8A}" type="datetimeFigureOut">
              <a:rPr lang="en-US" smtClean="0"/>
              <a:pPr/>
              <a:t>8/25/2014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C5DD53-4884-46F8-8702-DD8B1A3001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01EB46-8967-4C86-AD0B-E624C0BCEA8A}" type="datetimeFigureOut">
              <a:rPr lang="en-US" smtClean="0"/>
              <a:pPr/>
              <a:t>8/25/2014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4C5DD53-4884-46F8-8702-DD8B1A3001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images.jpg"/>
          <p:cNvPicPr>
            <a:picLocks noGrp="1" noChangeAspect="1"/>
          </p:cNvPicPr>
          <p:nvPr>
            <p:ph idx="1"/>
          </p:nvPr>
        </p:nvPicPr>
        <p:blipFill>
          <a:blip r:embed="rId2" cstate="print"/>
          <a:stretch>
            <a:fillRect/>
          </a:stretch>
        </p:blipFill>
        <p:spPr>
          <a:xfrm>
            <a:off x="0" y="-1"/>
            <a:ext cx="9144000" cy="6858001"/>
          </a:xfrm>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pPr algn="r" rtl="1">
              <a:lnSpc>
                <a:spcPct val="150000"/>
              </a:lnSpc>
              <a:buFont typeface="Wingdings" pitchFamily="2" charset="2"/>
              <a:buChar char="ü"/>
            </a:pPr>
            <a:r>
              <a:rPr lang="fa-IR" dirty="0" smtClean="0">
                <a:cs typeface="B Nazanin" pitchFamily="2" charset="-78"/>
              </a:rPr>
              <a:t>بین صحبت هایش نپرید و سخن او را قطع نکنید، هنگام سخن گفتنش او را سرزنش یا تحقیر نکنید.</a:t>
            </a:r>
          </a:p>
          <a:p>
            <a:pPr algn="r" rtl="1">
              <a:lnSpc>
                <a:spcPct val="150000"/>
              </a:lnSpc>
              <a:buFont typeface="Wingdings" pitchFamily="2" charset="2"/>
              <a:buChar char="ü"/>
            </a:pPr>
            <a:r>
              <a:rPr lang="fa-IR" dirty="0" smtClean="0">
                <a:cs typeface="B Nazanin" pitchFamily="2" charset="-78"/>
              </a:rPr>
              <a:t>دوستانش را مورد تمسخر قرار ندهید و در مورد آنها عیب جویی نکنید.</a:t>
            </a:r>
          </a:p>
          <a:p>
            <a:pPr algn="r" rtl="1">
              <a:lnSpc>
                <a:spcPct val="150000"/>
              </a:lnSpc>
              <a:buFont typeface="Wingdings" pitchFamily="2" charset="2"/>
              <a:buChar char="ü"/>
            </a:pPr>
            <a:r>
              <a:rPr lang="fa-IR" dirty="0" smtClean="0">
                <a:cs typeface="B Nazanin" pitchFamily="2" charset="-78"/>
              </a:rPr>
              <a:t>بپذیرید که در برخورد با نوجوان ، شما گاهی اشتباه می کنید.</a:t>
            </a:r>
          </a:p>
          <a:p>
            <a:pPr algn="r" rtl="1">
              <a:lnSpc>
                <a:spcPct val="150000"/>
              </a:lnSpc>
              <a:buFont typeface="Wingdings" pitchFamily="2" charset="2"/>
              <a:buChar char="ü"/>
            </a:pPr>
            <a:r>
              <a:rPr lang="fa-IR" dirty="0" smtClean="0">
                <a:cs typeface="B Nazanin" pitchFamily="2" charset="-78"/>
              </a:rPr>
              <a:t>نوجوان رفتار شما را الگو قرار می دهد، او به رفتار شما بیش از گفتار شما توجه دارد.</a:t>
            </a:r>
          </a:p>
          <a:p>
            <a:pPr algn="r" rtl="1">
              <a:lnSpc>
                <a:spcPct val="150000"/>
              </a:lnSpc>
              <a:buFont typeface="Wingdings" pitchFamily="2" charset="2"/>
              <a:buChar char="ü"/>
            </a:pPr>
            <a:r>
              <a:rPr lang="fa-IR" dirty="0" smtClean="0">
                <a:cs typeface="B Nazanin" pitchFamily="2" charset="-78"/>
              </a:rPr>
              <a:t>به نزدیک شدن به نوجوان پافشاری نکنید.</a:t>
            </a:r>
          </a:p>
          <a:p>
            <a:pPr algn="r" rtl="1">
              <a:lnSpc>
                <a:spcPct val="150000"/>
              </a:lnSpc>
              <a:buFont typeface="Wingdings" pitchFamily="2" charset="2"/>
              <a:buChar char="ü"/>
            </a:pPr>
            <a:r>
              <a:rPr lang="fa-IR" dirty="0" smtClean="0">
                <a:cs typeface="B Nazanin" pitchFamily="2" charset="-78"/>
              </a:rPr>
              <a:t>گاهی نوجوان دیدگاه های خود را از قول کسان دیگری می گوید تا شما را محک بزند</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1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1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1000"/>
                                        <p:tgtEl>
                                          <p:spTgt spid="3">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1000"/>
                                        <p:tgtEl>
                                          <p:spTgt spid="3">
                                            <p:txEl>
                                              <p:pRg st="4" end="4"/>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pPr algn="r" rtl="1">
              <a:lnSpc>
                <a:spcPct val="150000"/>
              </a:lnSpc>
              <a:buFont typeface="Wingdings" pitchFamily="2" charset="2"/>
              <a:buChar char="ü"/>
            </a:pPr>
            <a:r>
              <a:rPr lang="fa-IR" dirty="0" smtClean="0">
                <a:cs typeface="B Nazanin" pitchFamily="2" charset="-78"/>
              </a:rPr>
              <a:t>اظهار نظر یا قول های او را مسخره نکنید، محترمانه از او دلیل و استدلال بخواهید تا از آن دیدگاه دفاع کنید.</a:t>
            </a:r>
          </a:p>
          <a:p>
            <a:pPr algn="r" rtl="1">
              <a:lnSpc>
                <a:spcPct val="150000"/>
              </a:lnSpc>
              <a:buFont typeface="Wingdings" pitchFamily="2" charset="2"/>
              <a:buChar char="ü"/>
            </a:pPr>
            <a:r>
              <a:rPr lang="fa-IR" dirty="0" smtClean="0">
                <a:cs typeface="B Nazanin" pitchFamily="2" charset="-78"/>
              </a:rPr>
              <a:t>در برخورد با نوجوانان صبور باشد، بی قراری و رفتار عصبی شما نوجوان را از شما دور می کند</a:t>
            </a:r>
          </a:p>
          <a:p>
            <a:pPr algn="r" rtl="1">
              <a:lnSpc>
                <a:spcPct val="150000"/>
              </a:lnSpc>
              <a:buFont typeface="Wingdings" pitchFamily="2" charset="2"/>
              <a:buChar char="ü"/>
            </a:pPr>
            <a:r>
              <a:rPr lang="fa-IR" dirty="0" smtClean="0">
                <a:cs typeface="B Nazanin" pitchFamily="2" charset="-78"/>
              </a:rPr>
              <a:t>نوجوان خلق خوب می خواهد خوش خلق باشید</a:t>
            </a:r>
          </a:p>
          <a:p>
            <a:pPr algn="r" rtl="1">
              <a:lnSpc>
                <a:spcPct val="150000"/>
              </a:lnSpc>
              <a:buFont typeface="Wingdings" pitchFamily="2" charset="2"/>
              <a:buChar char="ü"/>
            </a:pPr>
            <a:r>
              <a:rPr lang="fa-IR" dirty="0" smtClean="0">
                <a:cs typeface="B Nazanin" pitchFamily="2" charset="-78"/>
              </a:rPr>
              <a:t>نوجوان امید و امیدواری می خواهد، او را به حل شدن دشواری ها کمک کنید</a:t>
            </a:r>
          </a:p>
          <a:p>
            <a:pPr algn="r" rtl="1">
              <a:lnSpc>
                <a:spcPct val="150000"/>
              </a:lnSpc>
              <a:buFont typeface="Wingdings" pitchFamily="2" charset="2"/>
              <a:buChar char="ü"/>
            </a:pPr>
            <a:r>
              <a:rPr lang="fa-IR" dirty="0" smtClean="0">
                <a:cs typeface="B Nazanin" pitchFamily="2" charset="-78"/>
              </a:rPr>
              <a:t>شعار ندهید و قول بی جا به او ندهید</a:t>
            </a:r>
          </a:p>
          <a:p>
            <a:pPr algn="r" rtl="1">
              <a:lnSpc>
                <a:spcPct val="150000"/>
              </a:lnSpc>
              <a:buFont typeface="Wingdings" pitchFamily="2" charset="2"/>
              <a:buChar char="ü"/>
            </a:pPr>
            <a:r>
              <a:rPr lang="fa-IR" dirty="0" smtClean="0">
                <a:cs typeface="B Nazanin" pitchFamily="2" charset="-78"/>
              </a:rPr>
              <a:t>در برخورد با نوجوانان آمرانه صحبت کنید، پیشتهاد بدهید</a:t>
            </a:r>
          </a:p>
          <a:p>
            <a:pPr algn="r" rtl="1">
              <a:lnSpc>
                <a:spcPct val="150000"/>
              </a:lnSpc>
              <a:buFont typeface="Wingdings" pitchFamily="2" charset="2"/>
              <a:buChar char="ü"/>
            </a:pPr>
            <a:r>
              <a:rPr lang="fa-IR" dirty="0" smtClean="0">
                <a:cs typeface="B Nazanin" pitchFamily="2" charset="-78"/>
              </a:rPr>
              <a:t>در تغییر لوازم یا دکوراکسیون منزل از نوجوان نظر بخواهید</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r" rtl="1">
              <a:lnSpc>
                <a:spcPct val="150000"/>
              </a:lnSpc>
              <a:buNone/>
            </a:pPr>
            <a:r>
              <a:rPr lang="fa-IR" dirty="0" smtClean="0">
                <a:cs typeface="B Titr" pitchFamily="2" charset="-78"/>
              </a:rPr>
              <a:t>عوامل خطر:</a:t>
            </a:r>
          </a:p>
          <a:p>
            <a:pPr algn="r" rtl="1">
              <a:lnSpc>
                <a:spcPct val="150000"/>
              </a:lnSpc>
              <a:buNone/>
            </a:pPr>
            <a:r>
              <a:rPr lang="fa-IR" dirty="0" smtClean="0">
                <a:cs typeface="B Nazanin" pitchFamily="2" charset="-78"/>
              </a:rPr>
              <a:t>به معنای (آن ویژگیها ، متغییر ها یا رخداد هایی است که اگر برای فرد رخ دهد احتمال آن که او دچار یک اختلال شود بیشتر از کسانی است که به طور تصادفی از بین جمعیت انتخاب شوند.)</a:t>
            </a:r>
          </a:p>
          <a:p>
            <a:pPr algn="r" rtl="1">
              <a:lnSpc>
                <a:spcPct val="150000"/>
              </a:lnSpc>
              <a:buNone/>
            </a:pPr>
            <a:r>
              <a:rPr lang="fa-IR" dirty="0" smtClean="0">
                <a:cs typeface="B Titr" pitchFamily="2" charset="-78"/>
              </a:rPr>
              <a:t>عوامل حفاظت کننده:</a:t>
            </a:r>
          </a:p>
          <a:p>
            <a:pPr algn="r" rtl="1">
              <a:lnSpc>
                <a:spcPct val="150000"/>
              </a:lnSpc>
              <a:buNone/>
            </a:pPr>
            <a:r>
              <a:rPr lang="fa-IR" dirty="0" smtClean="0">
                <a:cs typeface="B Nazanin" pitchFamily="2" charset="-78"/>
              </a:rPr>
              <a:t>عواملی هستند که در صورت وجود آنها احتمال بروز یک اختلال کاهش می یابد.</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lnSpc>
                <a:spcPct val="250000"/>
              </a:lnSpc>
            </a:pPr>
            <a:r>
              <a:rPr lang="fa-IR" sz="4000" dirty="0" smtClean="0">
                <a:cs typeface="B Nazanin" pitchFamily="2" charset="-78"/>
              </a:rPr>
              <a:t>علم پیشگیری به معنای کاهش عوامل خطر و افزایش عوامل محافظت کننده است</a:t>
            </a:r>
            <a:endParaRPr lang="en-US" sz="4000" dirty="0">
              <a:cs typeface="B Nazanin" pitchFamily="2" charset="-78"/>
            </a:endParaRPr>
          </a:p>
        </p:txBody>
      </p:sp>
      <p:sp>
        <p:nvSpPr>
          <p:cNvPr id="3" name="Title 2"/>
          <p:cNvSpPr>
            <a:spLocks noGrp="1"/>
          </p:cNvSpPr>
          <p:nvPr>
            <p:ph type="title"/>
          </p:nvPr>
        </p:nvSpPr>
        <p:spPr/>
        <p:txBody>
          <a:bodyPr/>
          <a:lstStyle/>
          <a:p>
            <a:pPr algn="r" rtl="1">
              <a:buFont typeface="Wingdings" pitchFamily="2" charset="2"/>
              <a:buChar char="Ø"/>
            </a:pPr>
            <a:r>
              <a:rPr lang="fa-IR" dirty="0" smtClean="0">
                <a:cs typeface="B Nazanin" pitchFamily="2" charset="-78"/>
              </a:rPr>
              <a:t>علم پیشگیری</a:t>
            </a:r>
            <a:endParaRPr lang="en-US"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r" rtl="1">
              <a:buNone/>
            </a:pPr>
            <a:r>
              <a:rPr lang="fa-IR" dirty="0" smtClean="0">
                <a:cs typeface="B Titr" pitchFamily="2" charset="-78"/>
              </a:rPr>
              <a:t>عوامل خطر:</a:t>
            </a:r>
          </a:p>
          <a:p>
            <a:pPr lvl="1" algn="r" rtl="1">
              <a:buNone/>
            </a:pPr>
            <a:r>
              <a:rPr lang="fa-IR" dirty="0" smtClean="0">
                <a:cs typeface="B Nazanin" pitchFamily="2" charset="-78"/>
              </a:rPr>
              <a:t>فردی</a:t>
            </a:r>
          </a:p>
          <a:p>
            <a:pPr lvl="2" algn="r" rtl="1"/>
            <a:r>
              <a:rPr lang="fa-IR" dirty="0" smtClean="0">
                <a:cs typeface="B Nazanin" pitchFamily="2" charset="-78"/>
              </a:rPr>
              <a:t>مهارت های اجتماعی ظعیف</a:t>
            </a:r>
          </a:p>
          <a:p>
            <a:pPr lvl="2" algn="r" rtl="1"/>
            <a:r>
              <a:rPr lang="fa-IR" dirty="0" smtClean="0">
                <a:cs typeface="B Nazanin" pitchFamily="2" charset="-78"/>
              </a:rPr>
              <a:t>مشکلات جسمی و روانی</a:t>
            </a:r>
          </a:p>
          <a:p>
            <a:pPr lvl="2" algn="r" rtl="1"/>
            <a:r>
              <a:rPr lang="fa-IR" dirty="0" smtClean="0">
                <a:cs typeface="B Nazanin" pitchFamily="2" charset="-78"/>
              </a:rPr>
              <a:t>کودک کاملا وابسته</a:t>
            </a:r>
          </a:p>
          <a:p>
            <a:pPr lvl="2" algn="r" rtl="1"/>
            <a:r>
              <a:rPr lang="fa-IR" dirty="0" smtClean="0">
                <a:cs typeface="B Nazanin" pitchFamily="2" charset="-78"/>
              </a:rPr>
              <a:t>اعتماد به نفس پایین</a:t>
            </a:r>
          </a:p>
          <a:p>
            <a:pPr lvl="2" algn="r" rtl="1"/>
            <a:r>
              <a:rPr lang="fa-IR" dirty="0" smtClean="0">
                <a:cs typeface="B Nazanin" pitchFamily="2" charset="-78"/>
              </a:rPr>
              <a:t>هیجان طلبی: تمایل به انجام اعمال خطرناک فیزیکی و اجتماعی بخاطر تجربه هیجانی جدید</a:t>
            </a:r>
          </a:p>
          <a:p>
            <a:pPr lvl="2" algn="r" rtl="1"/>
            <a:r>
              <a:rPr lang="fa-IR" dirty="0" smtClean="0">
                <a:cs typeface="B Nazanin" pitchFamily="2" charset="-78"/>
              </a:rPr>
              <a:t>مواجهه زود هنگام (در دوران کودکی ) با مواد</a:t>
            </a:r>
          </a:p>
          <a:p>
            <a:pPr lvl="2" algn="r" rtl="1"/>
            <a:r>
              <a:rPr lang="fa-IR" dirty="0" smtClean="0">
                <a:cs typeface="B Nazanin" pitchFamily="2" charset="-78"/>
              </a:rPr>
              <a:t>فرزند والد مصرف کننده مواد </a:t>
            </a:r>
          </a:p>
          <a:p>
            <a:pPr lvl="2" algn="r" rtl="1"/>
            <a:r>
              <a:rPr lang="fa-IR" dirty="0" smtClean="0">
                <a:cs typeface="B Nazanin" pitchFamily="2" charset="-78"/>
              </a:rPr>
              <a:t>فقدان باور های مذهبی</a:t>
            </a:r>
          </a:p>
          <a:p>
            <a:pPr lvl="2" algn="r" rtl="1"/>
            <a:r>
              <a:rPr lang="fa-IR" dirty="0" smtClean="0">
                <a:cs typeface="B Nazanin" pitchFamily="2" charset="-78"/>
              </a:rPr>
              <a:t>بی علاقگی به مدرسه</a:t>
            </a:r>
          </a:p>
          <a:p>
            <a:pPr lvl="2" algn="r" rtl="1"/>
            <a:r>
              <a:rPr lang="fa-IR" dirty="0" smtClean="0">
                <a:cs typeface="B Nazanin" pitchFamily="2" charset="-78"/>
              </a:rPr>
              <a:t>ترک تحصیل</a:t>
            </a:r>
          </a:p>
          <a:p>
            <a:pPr lvl="2" algn="r" rtl="1"/>
            <a:r>
              <a:rPr lang="fa-IR" dirty="0" smtClean="0">
                <a:cs typeface="B Nazanin" pitchFamily="2" charset="-78"/>
              </a:rPr>
              <a:t>برداشتهای مثبت در مورد رفتار مصرف مواد</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10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10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10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10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10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1000"/>
                                        <p:tgtEl>
                                          <p:spTgt spid="3">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1000"/>
                                        <p:tgtEl>
                                          <p:spTgt spid="3">
                                            <p:txEl>
                                              <p:pRg st="8" end="8"/>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heckerboard(across)">
                                      <p:cBhvr>
                                        <p:cTn id="34" dur="1000"/>
                                        <p:tgtEl>
                                          <p:spTgt spid="3">
                                            <p:txEl>
                                              <p:pRg st="9" end="9"/>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7" dur="1000"/>
                                        <p:tgtEl>
                                          <p:spTgt spid="3">
                                            <p:txEl>
                                              <p:pRg st="10" end="10"/>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0" dur="1000"/>
                                        <p:tgtEl>
                                          <p:spTgt spid="3">
                                            <p:txEl>
                                              <p:pRg st="11" end="11"/>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43"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pPr algn="r" rtl="1">
              <a:buNone/>
            </a:pPr>
            <a:r>
              <a:rPr lang="fa-IR" dirty="0" smtClean="0">
                <a:cs typeface="B Titr" pitchFamily="2" charset="-78"/>
              </a:rPr>
              <a:t>عوامل حفاظت کننده:</a:t>
            </a:r>
          </a:p>
          <a:p>
            <a:pPr lvl="1" algn="r" rtl="1">
              <a:buNone/>
            </a:pPr>
            <a:r>
              <a:rPr lang="fa-IR" dirty="0" smtClean="0">
                <a:cs typeface="B Nazanin" pitchFamily="2" charset="-78"/>
              </a:rPr>
              <a:t>فردی</a:t>
            </a:r>
          </a:p>
          <a:p>
            <a:pPr lvl="2" algn="r" rtl="1"/>
            <a:r>
              <a:rPr lang="fa-IR" dirty="0" smtClean="0">
                <a:cs typeface="B Nazanin" pitchFamily="2" charset="-78"/>
              </a:rPr>
              <a:t>مهارتهای اجتماعی مناسب نظیر تصمیم گیری، حل مساله، مقابله و کار آمدن و مهارتهای اجتماعی و بین فردی</a:t>
            </a:r>
          </a:p>
          <a:p>
            <a:pPr lvl="2" algn="r" rtl="1"/>
            <a:r>
              <a:rPr lang="fa-IR" dirty="0" smtClean="0">
                <a:cs typeface="B Nazanin" pitchFamily="2" charset="-78"/>
              </a:rPr>
              <a:t>استقلال و توانایی مقابله با فشار های روانی</a:t>
            </a:r>
          </a:p>
          <a:p>
            <a:pPr lvl="2" algn="r" rtl="1"/>
            <a:r>
              <a:rPr lang="fa-IR" dirty="0" smtClean="0">
                <a:cs typeface="B Nazanin" pitchFamily="2" charset="-78"/>
              </a:rPr>
              <a:t>داشتن شخصیت و ویژگی های مناسبی نظیر مثبت نگری ، جهت مندی و معنا در زندگی، با اراده بودن و پایداری</a:t>
            </a:r>
          </a:p>
          <a:p>
            <a:pPr lvl="2" algn="r" rtl="1"/>
            <a:r>
              <a:rPr lang="fa-IR" dirty="0" smtClean="0">
                <a:cs typeface="B Nazanin" pitchFamily="2" charset="-78"/>
              </a:rPr>
              <a:t>تمایل به حضور در مدرسه </a:t>
            </a:r>
          </a:p>
          <a:p>
            <a:pPr lvl="2" algn="r" rtl="1"/>
            <a:r>
              <a:rPr lang="fa-IR" dirty="0" smtClean="0">
                <a:cs typeface="B Nazanin" pitchFamily="2" charset="-78"/>
              </a:rPr>
              <a:t>عملکرد تحصیلی مطلوب</a:t>
            </a:r>
          </a:p>
          <a:p>
            <a:pPr lvl="2" algn="r" rtl="1"/>
            <a:r>
              <a:rPr lang="fa-IR" dirty="0" smtClean="0">
                <a:cs typeface="B Nazanin" pitchFamily="2" charset="-78"/>
              </a:rPr>
              <a:t>داشتن افکار و نیات در جهت رفتاری سالم</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10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10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10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10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10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pPr algn="r" rtl="1">
              <a:buNone/>
            </a:pPr>
            <a:r>
              <a:rPr lang="fa-IR" dirty="0" smtClean="0">
                <a:cs typeface="B Nazanin" pitchFamily="2" charset="-78"/>
              </a:rPr>
              <a:t>عوامل خطر </a:t>
            </a:r>
          </a:p>
          <a:p>
            <a:pPr lvl="1" algn="r" rtl="1">
              <a:buNone/>
            </a:pPr>
            <a:r>
              <a:rPr lang="fa-IR" dirty="0" smtClean="0">
                <a:cs typeface="B Nazanin" pitchFamily="2" charset="-78"/>
              </a:rPr>
              <a:t>محیطی</a:t>
            </a:r>
          </a:p>
          <a:p>
            <a:pPr lvl="2" algn="r" rtl="1">
              <a:buNone/>
            </a:pPr>
            <a:r>
              <a:rPr lang="fa-IR" dirty="0" smtClean="0">
                <a:cs typeface="B Nazanin" pitchFamily="2" charset="-78"/>
              </a:rPr>
              <a:t>خانواده :</a:t>
            </a:r>
          </a:p>
          <a:p>
            <a:pPr lvl="2" algn="r" rtl="1">
              <a:buFont typeface="Wingdings" pitchFamily="2" charset="2"/>
              <a:buChar char="§"/>
            </a:pPr>
            <a:r>
              <a:rPr lang="fa-IR" dirty="0" smtClean="0">
                <a:cs typeface="B Nazanin" pitchFamily="2" charset="-78"/>
              </a:rPr>
              <a:t>کشمکش های خانوادگی/ غیبت یکی از والدین به دلیل جدایی، طلاق یا مرگ </a:t>
            </a:r>
          </a:p>
          <a:p>
            <a:pPr lvl="2" algn="r" rtl="1">
              <a:buFont typeface="Wingdings" pitchFamily="2" charset="2"/>
              <a:buChar char="§"/>
            </a:pPr>
            <a:r>
              <a:rPr lang="fa-IR" dirty="0" smtClean="0">
                <a:cs typeface="B Nazanin" pitchFamily="2" charset="-78"/>
              </a:rPr>
              <a:t>مهارتهای فرزند پروری ضعیف</a:t>
            </a:r>
          </a:p>
          <a:p>
            <a:pPr lvl="2" algn="r" rtl="1">
              <a:buFont typeface="Wingdings" pitchFamily="2" charset="2"/>
              <a:buChar char="§"/>
            </a:pPr>
            <a:r>
              <a:rPr lang="fa-IR" dirty="0" smtClean="0">
                <a:cs typeface="B Nazanin" pitchFamily="2" charset="-78"/>
              </a:rPr>
              <a:t>والدین یا برادران و خواهران مصرف کننده مواد</a:t>
            </a:r>
          </a:p>
          <a:p>
            <a:pPr lvl="2" algn="r" rtl="1">
              <a:buFont typeface="Wingdings" pitchFamily="2" charset="2"/>
              <a:buChar char="§"/>
            </a:pPr>
            <a:r>
              <a:rPr lang="fa-IR" dirty="0" smtClean="0">
                <a:cs typeface="B Nazanin" pitchFamily="2" charset="-78"/>
              </a:rPr>
              <a:t>خشونت خانوادگی و طرد فرزند</a:t>
            </a:r>
          </a:p>
          <a:p>
            <a:pPr lvl="2" algn="r" rtl="1">
              <a:buFont typeface="Wingdings" pitchFamily="2" charset="2"/>
              <a:buChar char="§"/>
            </a:pPr>
            <a:r>
              <a:rPr lang="fa-IR" dirty="0" smtClean="0">
                <a:cs typeface="B Nazanin" pitchFamily="2" charset="-78"/>
              </a:rPr>
              <a:t>شرایط مالی و اقتصادی ضعیف که سبب فقدان بهره مندی از منابع نظیر سرپناه، تعلیم و تربیت و خدمات بهداشتی و اجتماعی می شود</a:t>
            </a:r>
          </a:p>
          <a:p>
            <a:pPr lvl="2" algn="r" rtl="1">
              <a:buNone/>
            </a:pPr>
            <a:r>
              <a:rPr lang="fa-IR" dirty="0" smtClean="0">
                <a:cs typeface="B Nazanin" pitchFamily="2" charset="-78"/>
              </a:rPr>
              <a:t>اجتماع :</a:t>
            </a:r>
          </a:p>
          <a:p>
            <a:pPr lvl="2" algn="r" rtl="1"/>
            <a:r>
              <a:rPr lang="fa-IR" dirty="0" smtClean="0">
                <a:cs typeface="B Nazanin" pitchFamily="2" charset="-78"/>
              </a:rPr>
              <a:t>فقدان امکانات و فعالیت های سرگرم کننده و مفرح</a:t>
            </a:r>
          </a:p>
          <a:p>
            <a:pPr lvl="2" algn="r" rtl="1"/>
            <a:r>
              <a:rPr lang="fa-IR" dirty="0" smtClean="0">
                <a:cs typeface="B Nazanin" pitchFamily="2" charset="-78"/>
              </a:rPr>
              <a:t>فقدان تقویت و تحکم معیار های فرهنگی و مذهبی</a:t>
            </a:r>
          </a:p>
          <a:p>
            <a:pPr lvl="2" algn="r" rtl="1"/>
            <a:r>
              <a:rPr lang="fa-IR" dirty="0" smtClean="0">
                <a:cs typeface="B Nazanin" pitchFamily="2" charset="-78"/>
              </a:rPr>
              <a:t>مصرف مواد در سطح جامعه </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10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10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1000"/>
                                        <p:tgtEl>
                                          <p:spTgt spid="3">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1000"/>
                                        <p:tgtEl>
                                          <p:spTgt spid="3">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1000"/>
                                        <p:tgtEl>
                                          <p:spTgt spid="3">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1000"/>
                                        <p:tgtEl>
                                          <p:spTgt spid="3">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1000"/>
                                        <p:tgtEl>
                                          <p:spTgt spid="3">
                                            <p:txEl>
                                              <p:pRg st="10" end="1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pPr lvl="2" algn="r" rtl="1">
              <a:lnSpc>
                <a:spcPct val="250000"/>
              </a:lnSpc>
            </a:pPr>
            <a:r>
              <a:rPr lang="fa-IR" sz="2800" dirty="0" smtClean="0">
                <a:cs typeface="B Nazanin" pitchFamily="2" charset="-78"/>
              </a:rPr>
              <a:t>فقدان معیار های تحصیلی (مرتبط با مدرسه) مثبت</a:t>
            </a:r>
          </a:p>
          <a:p>
            <a:pPr lvl="2" algn="r" rtl="1">
              <a:lnSpc>
                <a:spcPct val="250000"/>
              </a:lnSpc>
            </a:pPr>
            <a:r>
              <a:rPr lang="fa-IR" sz="2800" dirty="0" smtClean="0">
                <a:cs typeface="B Nazanin" pitchFamily="2" charset="-78"/>
              </a:rPr>
              <a:t>تقویت و تحکیم نشدن قوانین و هنجار ها</a:t>
            </a:r>
          </a:p>
          <a:p>
            <a:pPr lvl="2" algn="r" rtl="1">
              <a:lnSpc>
                <a:spcPct val="250000"/>
              </a:lnSpc>
            </a:pPr>
            <a:r>
              <a:rPr lang="fa-IR" sz="2800" dirty="0" smtClean="0">
                <a:cs typeface="B Nazanin" pitchFamily="2" charset="-78"/>
              </a:rPr>
              <a:t>محرومیت های اقتصادی شدید(نظیر بیکاری گسترده، تامین نبودن مسکن وبالا بودن نرخ جرایم)</a:t>
            </a:r>
          </a:p>
          <a:p>
            <a:pPr lvl="2" algn="r" rtl="1">
              <a:lnSpc>
                <a:spcPct val="250000"/>
              </a:lnSpc>
            </a:pPr>
            <a:r>
              <a:rPr lang="fa-IR" sz="2800" dirty="0" smtClean="0">
                <a:cs typeface="B Nazanin" pitchFamily="2" charset="-78"/>
              </a:rPr>
              <a:t>دسترس نبودن مواد و قیمت ارزان</a:t>
            </a: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10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10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fa-IR" sz="9600" dirty="0" smtClean="0">
                <a:cs typeface="B Titr" pitchFamily="2" charset="-78"/>
              </a:rPr>
              <a:t>پایان</a:t>
            </a:r>
            <a:endParaRPr lang="en-US" sz="9600"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il.jpg"/>
          <p:cNvPicPr>
            <a:picLocks noGrp="1" noChangeAspect="1"/>
          </p:cNvPicPr>
          <p:nvPr>
            <p:ph idx="1"/>
          </p:nvPr>
        </p:nvPicPr>
        <p:blipFill>
          <a:blip r:embed="rId2" cstate="print"/>
          <a:stretch>
            <a:fillRect/>
          </a:stretch>
        </p:blipFill>
        <p:spPr>
          <a:xfrm>
            <a:off x="-1" y="-1"/>
            <a:ext cx="9144001" cy="6858001"/>
          </a:xfr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4"/>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sz="3600" dirty="0" smtClean="0">
                <a:cs typeface="B Titr" pitchFamily="2" charset="-78"/>
              </a:rPr>
              <a:t>موضوع</a:t>
            </a:r>
            <a:r>
              <a:rPr lang="fa-IR" sz="3600" dirty="0" smtClean="0">
                <a:cs typeface="B Nazanin" pitchFamily="2" charset="-78"/>
              </a:rPr>
              <a:t>:</a:t>
            </a:r>
            <a:endParaRPr lang="en-US" sz="3600" dirty="0" smtClean="0">
              <a:cs typeface="B Nazanin" pitchFamily="2" charset="-78"/>
            </a:endParaRPr>
          </a:p>
          <a:p>
            <a:pPr algn="r" rtl="1">
              <a:buNone/>
            </a:pPr>
            <a:endParaRPr lang="fa-IR" dirty="0" smtClean="0">
              <a:cs typeface="B Nazanin" pitchFamily="2" charset="-78"/>
            </a:endParaRPr>
          </a:p>
          <a:p>
            <a:pPr algn="r" rtl="1">
              <a:buNone/>
            </a:pPr>
            <a:r>
              <a:rPr lang="fa-IR" sz="3600" b="1" dirty="0" smtClean="0">
                <a:cs typeface="B Bardiya" pitchFamily="2" charset="-78"/>
              </a:rPr>
              <a:t>پیشگیری از اعتیاد</a:t>
            </a:r>
          </a:p>
          <a:p>
            <a:pPr algn="r" rtl="1">
              <a:buNone/>
            </a:pPr>
            <a:r>
              <a:rPr lang="fa-IR" sz="3600" b="1" dirty="0" smtClean="0">
                <a:cs typeface="B Bardiya" pitchFamily="2" charset="-78"/>
              </a:rPr>
              <a:t>		و</a:t>
            </a:r>
          </a:p>
          <a:p>
            <a:pPr algn="r" rtl="1">
              <a:buNone/>
            </a:pPr>
            <a:r>
              <a:rPr lang="fa-IR" sz="3600" b="1" dirty="0">
                <a:cs typeface="B Bardiya" pitchFamily="2" charset="-78"/>
              </a:rPr>
              <a:t>	</a:t>
            </a:r>
            <a:r>
              <a:rPr lang="fa-IR" sz="3600" b="1" dirty="0" smtClean="0">
                <a:cs typeface="B Bardiya" pitchFamily="2" charset="-78"/>
              </a:rPr>
              <a:t>		ویژگی های روانی اجتماعی دوره نوجوانی</a:t>
            </a:r>
            <a:endParaRPr lang="en-US" sz="3600" b="1" dirty="0">
              <a:cs typeface="B Bardiya" pitchFamily="2" charset="-78"/>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1000"/>
                                        <p:tgtEl>
                                          <p:spTgt spid="3">
                                            <p:txEl>
                                              <p:pRg st="2" end="2"/>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1000"/>
                                        <p:tgtEl>
                                          <p:spTgt spid="3">
                                            <p:txEl>
                                              <p:pRg st="3" end="3"/>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pPr algn="r" rtl="1">
              <a:buNone/>
            </a:pPr>
            <a:r>
              <a:rPr lang="fa-IR" dirty="0" smtClean="0">
                <a:cs typeface="B Titr" pitchFamily="2" charset="-78"/>
              </a:rPr>
              <a:t>ویژگی های روانی اجتماعی دوره نوجوانی</a:t>
            </a:r>
            <a:endParaRPr lang="en-US" dirty="0" smtClean="0">
              <a:cs typeface="B Titr" pitchFamily="2" charset="-78"/>
            </a:endParaRPr>
          </a:p>
          <a:p>
            <a:pPr marL="514350" indent="-514350" algn="r" rtl="1"/>
            <a:endParaRPr lang="en-US" dirty="0" smtClean="0">
              <a:cs typeface="B Nazanin" pitchFamily="2" charset="-78"/>
            </a:endParaRPr>
          </a:p>
          <a:p>
            <a:pPr marL="514350" indent="-514350" algn="r" rtl="1"/>
            <a:r>
              <a:rPr lang="fa-IR" dirty="0" smtClean="0">
                <a:cs typeface="B Nazanin" pitchFamily="2" charset="-78"/>
              </a:rPr>
              <a:t>تجربه کردن</a:t>
            </a:r>
          </a:p>
          <a:p>
            <a:pPr marL="514350" indent="-514350" algn="r" rtl="1">
              <a:lnSpc>
                <a:spcPct val="160000"/>
              </a:lnSpc>
            </a:pPr>
            <a:r>
              <a:rPr lang="fa-IR" dirty="0" smtClean="0">
                <a:cs typeface="B Nazanin" pitchFamily="2" charset="-78"/>
              </a:rPr>
              <a:t>استقلال طلبی و طغیان</a:t>
            </a:r>
          </a:p>
          <a:p>
            <a:pPr marL="514350" indent="-514350" algn="r" rtl="1"/>
            <a:r>
              <a:rPr lang="fa-IR" dirty="0" smtClean="0">
                <a:cs typeface="B Nazanin" pitchFamily="2" charset="-78"/>
              </a:rPr>
              <a:t>نیاز به احساس تعلق داشتن و پذیرفته شدن</a:t>
            </a:r>
          </a:p>
          <a:p>
            <a:pPr marL="514350" indent="-514350" algn="r" rtl="1"/>
            <a:r>
              <a:rPr lang="fa-IR" dirty="0" smtClean="0">
                <a:cs typeface="B Nazanin" pitchFamily="2" charset="-78"/>
              </a:rPr>
              <a:t>با انرژی بودن</a:t>
            </a:r>
          </a:p>
          <a:p>
            <a:pPr marL="514350" indent="-514350" algn="r" rtl="1"/>
            <a:r>
              <a:rPr lang="fa-IR" dirty="0" smtClean="0">
                <a:cs typeface="B Nazanin" pitchFamily="2" charset="-78"/>
              </a:rPr>
              <a:t>محدود شدن ارتباط کلامی</a:t>
            </a:r>
          </a:p>
          <a:p>
            <a:pPr marL="514350" indent="-514350" algn="r" rtl="1"/>
            <a:r>
              <a:rPr lang="fa-IR" dirty="0" smtClean="0">
                <a:cs typeface="B Nazanin" pitchFamily="2" charset="-78"/>
              </a:rPr>
              <a:t>تنها ماندن در منزل</a:t>
            </a:r>
          </a:p>
          <a:p>
            <a:pPr marL="514350" indent="-514350" algn="r" rtl="1"/>
            <a:r>
              <a:rPr lang="fa-IR" dirty="0" smtClean="0">
                <a:cs typeface="B Nazanin" pitchFamily="2" charset="-78"/>
              </a:rPr>
              <a:t>مصرف بی رویه و نامحدود(ولخرجی)</a:t>
            </a:r>
            <a:endParaRPr lang="en-US" dirty="0" smtClean="0">
              <a:cs typeface="B Nazanin" pitchFamily="2" charset="-78"/>
            </a:endParaRPr>
          </a:p>
          <a:p>
            <a:pPr marL="514350" indent="-514350" algn="r" rtl="1"/>
            <a:r>
              <a:rPr lang="fa-IR" dirty="0" smtClean="0">
                <a:cs typeface="B Nazanin" pitchFamily="2" charset="-78"/>
              </a:rPr>
              <a:t>بد اخلاق شدن</a:t>
            </a:r>
          </a:p>
          <a:p>
            <a:pPr marL="514350" indent="-514350" algn="r" rtl="1"/>
            <a:r>
              <a:rPr lang="fa-IR" dirty="0" smtClean="0">
                <a:cs typeface="B Nazanin" pitchFamily="2" charset="-78"/>
              </a:rPr>
              <a:t>تاثیر پذیری از دوستان</a:t>
            </a:r>
            <a:endParaRPr lang="en-US" dirty="0" smtClean="0">
              <a:cs typeface="B Nazanin"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vert="horz" anchor="t">
            <a:normAutofit/>
          </a:bodyPr>
          <a:lstStyle/>
          <a:p>
            <a:pPr marL="514350" indent="-514350" algn="r" rtl="1"/>
            <a:r>
              <a:rPr lang="fa-IR" dirty="0" smtClean="0">
                <a:cs typeface="B Nazanin" pitchFamily="2" charset="-78"/>
              </a:rPr>
              <a:t>کم طاقتی</a:t>
            </a:r>
            <a:endParaRPr lang="en-US" dirty="0" smtClean="0">
              <a:cs typeface="B Nazanin" pitchFamily="2" charset="-78"/>
            </a:endParaRPr>
          </a:p>
          <a:p>
            <a:pPr marL="514350" indent="-514350" algn="r" rtl="1"/>
            <a:r>
              <a:rPr lang="fa-IR" dirty="0" smtClean="0">
                <a:cs typeface="B Nazanin" pitchFamily="2" charset="-78"/>
              </a:rPr>
              <a:t>لباس پوشیدن</a:t>
            </a:r>
          </a:p>
          <a:p>
            <a:pPr marL="514350" indent="-514350" algn="r" rtl="1"/>
            <a:r>
              <a:rPr lang="fa-IR" dirty="0" smtClean="0">
                <a:cs typeface="B Nazanin" pitchFamily="2" charset="-78"/>
              </a:rPr>
              <a:t>کاهش علاقه به درس</a:t>
            </a:r>
          </a:p>
          <a:p>
            <a:pPr marL="514350" indent="-514350" algn="r" rtl="1"/>
            <a:r>
              <a:rPr lang="fa-IR" dirty="0" smtClean="0">
                <a:cs typeface="B Nazanin" pitchFamily="2" charset="-78"/>
              </a:rPr>
              <a:t>گریزان بودن از کار</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10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10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r" rtl="1">
              <a:lnSpc>
                <a:spcPct val="150000"/>
              </a:lnSpc>
              <a:buFont typeface="Wingdings" pitchFamily="2" charset="2"/>
              <a:buChar char="ü"/>
            </a:pPr>
            <a:r>
              <a:rPr lang="fa-IR" dirty="0" smtClean="0">
                <a:cs typeface="B Nazanin" pitchFamily="2" charset="-78"/>
              </a:rPr>
              <a:t>نوجوان خشم و ناراحتی اش را از موضوعی، روی موضوع دیگر تلافی می کند.</a:t>
            </a:r>
          </a:p>
          <a:p>
            <a:pPr algn="r" rtl="1">
              <a:lnSpc>
                <a:spcPct val="150000"/>
              </a:lnSpc>
              <a:buFont typeface="Wingdings" pitchFamily="2" charset="2"/>
              <a:buChar char="ü"/>
            </a:pPr>
            <a:r>
              <a:rPr lang="fa-IR" dirty="0" smtClean="0">
                <a:cs typeface="B Nazanin" pitchFamily="2" charset="-78"/>
              </a:rPr>
              <a:t>نوجوان دوست دارد با افرادی که دوستشان دارد همانند سازی کند</a:t>
            </a:r>
          </a:p>
          <a:p>
            <a:pPr algn="r" rtl="1">
              <a:lnSpc>
                <a:spcPct val="150000"/>
              </a:lnSpc>
              <a:buFont typeface="Wingdings" pitchFamily="2" charset="2"/>
              <a:buChar char="ü"/>
            </a:pPr>
            <a:r>
              <a:rPr lang="fa-IR" dirty="0" smtClean="0">
                <a:cs typeface="B Nazanin" pitchFamily="2" charset="-78"/>
              </a:rPr>
              <a:t>نوجوان به قهرمانان ورزشی و ستاره های هنری دل بسته است.</a:t>
            </a:r>
          </a:p>
          <a:p>
            <a:pPr algn="r" rtl="1">
              <a:lnSpc>
                <a:spcPct val="150000"/>
              </a:lnSpc>
              <a:buFont typeface="Wingdings" pitchFamily="2" charset="2"/>
              <a:buChar char="ü"/>
            </a:pPr>
            <a:r>
              <a:rPr lang="fa-IR" dirty="0" smtClean="0">
                <a:cs typeface="B Nazanin" pitchFamily="2" charset="-78"/>
              </a:rPr>
              <a:t>نوجوان هر روز ممکن است عاشق هنری شود و هر بار ممکن است تغییر سلیقه دهد.</a:t>
            </a:r>
          </a:p>
          <a:p>
            <a:pPr algn="r" rtl="1">
              <a:lnSpc>
                <a:spcPct val="150000"/>
              </a:lnSpc>
              <a:buFont typeface="Wingdings" pitchFamily="2" charset="2"/>
              <a:buChar char="ü"/>
            </a:pPr>
            <a:r>
              <a:rPr lang="fa-IR" dirty="0" smtClean="0">
                <a:cs typeface="B Nazanin" pitchFamily="2" charset="-78"/>
              </a:rPr>
              <a:t>دم دمی مزاج بودن تا اندازه زیادی در نوجوان طبیعی است.</a:t>
            </a:r>
          </a:p>
          <a:p>
            <a:pPr algn="r" rtl="1">
              <a:lnSpc>
                <a:spcPct val="150000"/>
              </a:lnSpc>
              <a:buFont typeface="Wingdings" pitchFamily="2" charset="2"/>
              <a:buChar char="ü"/>
            </a:pPr>
            <a:r>
              <a:rPr lang="fa-IR" dirty="0" smtClean="0">
                <a:cs typeface="B Nazanin" pitchFamily="2" charset="-78"/>
              </a:rPr>
              <a:t>گاهی ریاضت کشی و میل به تحمل سختی در نوجوانان وجود دارد </a:t>
            </a:r>
            <a:endParaRPr lang="en-US" dirty="0">
              <a:cs typeface="B Nazanin" pitchFamily="2" charset="-78"/>
            </a:endParaRP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10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10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10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10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9160"/>
          </a:xfrm>
        </p:spPr>
        <p:txBody>
          <a:bodyPr>
            <a:normAutofit/>
          </a:bodyPr>
          <a:lstStyle/>
          <a:p>
            <a:pPr algn="r" rtl="1">
              <a:buFont typeface="Wingdings" pitchFamily="2" charset="2"/>
              <a:buChar char="ü"/>
            </a:pPr>
            <a:r>
              <a:rPr lang="fa-IR" dirty="0" smtClean="0">
                <a:cs typeface="B Nazanin" pitchFamily="2" charset="-78"/>
              </a:rPr>
              <a:t>نوجوانی سن تغییر زیستی، روانی، اجتماعی و روحی نوجوان است.</a:t>
            </a:r>
          </a:p>
          <a:p>
            <a:pPr algn="r" rtl="1">
              <a:buFont typeface="Wingdings" pitchFamily="2" charset="2"/>
              <a:buChar char="ü"/>
            </a:pPr>
            <a:r>
              <a:rPr lang="fa-IR" dirty="0" smtClean="0">
                <a:cs typeface="B Nazanin" pitchFamily="2" charset="-78"/>
              </a:rPr>
              <a:t>در این سن نوجوان حساس و زود رنج می شود.</a:t>
            </a:r>
          </a:p>
          <a:p>
            <a:pPr algn="r" rtl="1">
              <a:buFont typeface="Wingdings" pitchFamily="2" charset="2"/>
              <a:buChar char="ü"/>
            </a:pPr>
            <a:r>
              <a:rPr lang="fa-IR" dirty="0" smtClean="0">
                <a:cs typeface="B Nazanin" pitchFamily="2" charset="-78"/>
              </a:rPr>
              <a:t>دوره نوجوانی دوران لجبازی و مخالفت است.</a:t>
            </a:r>
          </a:p>
          <a:p>
            <a:pPr algn="r" rtl="1">
              <a:buFont typeface="Wingdings" pitchFamily="2" charset="2"/>
              <a:buChar char="ü"/>
            </a:pPr>
            <a:r>
              <a:rPr lang="fa-IR" dirty="0" smtClean="0">
                <a:cs typeface="B Nazanin" pitchFamily="2" charset="-78"/>
              </a:rPr>
              <a:t>نوجوان گاهی بسیار کمتر از سن خود رفتار می کند، رفتار بچه گانه در نوجوانان گاهی طبیعی است.</a:t>
            </a:r>
          </a:p>
          <a:p>
            <a:pPr algn="r" rtl="1">
              <a:buFont typeface="Wingdings" pitchFamily="2" charset="2"/>
              <a:buChar char="ü"/>
            </a:pPr>
            <a:r>
              <a:rPr lang="fa-IR" dirty="0" smtClean="0">
                <a:cs typeface="B Nazanin" pitchFamily="2" charset="-78"/>
              </a:rPr>
              <a:t>نوجوان گاهی بزرگ تر از سن خود حرف می زند.</a:t>
            </a:r>
          </a:p>
          <a:p>
            <a:pPr algn="r" rtl="1">
              <a:buFont typeface="Wingdings" pitchFamily="2" charset="2"/>
              <a:buChar char="ü"/>
            </a:pPr>
            <a:r>
              <a:rPr lang="fa-IR" dirty="0" smtClean="0">
                <a:cs typeface="B Nazanin" pitchFamily="2" charset="-78"/>
              </a:rPr>
              <a:t>روشنفکر نمایی، عاقل نمایی و وارونه نمایی خواسته ها در نوجوانان طبیعی است</a:t>
            </a:r>
            <a:endParaRPr lang="en-US" dirty="0">
              <a:cs typeface="B Nazanin" pitchFamily="2" charset="-78"/>
            </a:endParaRPr>
          </a:p>
        </p:txBody>
      </p:sp>
      <p:sp>
        <p:nvSpPr>
          <p:cNvPr id="2" name="Title 1"/>
          <p:cNvSpPr>
            <a:spLocks noGrp="1"/>
          </p:cNvSpPr>
          <p:nvPr>
            <p:ph type="title"/>
          </p:nvPr>
        </p:nvSpPr>
        <p:spPr/>
        <p:txBody>
          <a:bodyPr/>
          <a:lstStyle/>
          <a:p>
            <a:pPr algn="ctr" rtl="1"/>
            <a:r>
              <a:rPr lang="fa-IR" dirty="0" smtClean="0">
                <a:cs typeface="B Nazanin" pitchFamily="2" charset="-78"/>
              </a:rPr>
              <a:t>تغییرات دوره نوجوانی</a:t>
            </a:r>
            <a:endParaRPr lang="en-US" dirty="0">
              <a:cs typeface="B Nazanin" pitchFamily="2" charset="-78"/>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r" rtl="1">
              <a:lnSpc>
                <a:spcPct val="150000"/>
              </a:lnSpc>
              <a:buFont typeface="Wingdings" pitchFamily="2" charset="2"/>
              <a:buChar char="ü"/>
            </a:pPr>
            <a:r>
              <a:rPr lang="fa-IR" dirty="0" smtClean="0">
                <a:cs typeface="B Nazanin" pitchFamily="2" charset="-78"/>
              </a:rPr>
              <a:t>گاهی ریاضت کشی و میل به تحمل سختی در نوجوانان وجود دارد </a:t>
            </a:r>
            <a:endParaRPr lang="en-US" dirty="0" smtClean="0">
              <a:cs typeface="B Nazanin" pitchFamily="2" charset="-78"/>
            </a:endParaRPr>
          </a:p>
          <a:p>
            <a:pPr algn="r" rtl="1">
              <a:lnSpc>
                <a:spcPct val="150000"/>
              </a:lnSpc>
              <a:buFont typeface="Wingdings" pitchFamily="2" charset="2"/>
              <a:buChar char="ü"/>
            </a:pPr>
            <a:r>
              <a:rPr lang="fa-IR" dirty="0" smtClean="0">
                <a:cs typeface="B Nazanin" pitchFamily="2" charset="-78"/>
              </a:rPr>
              <a:t>نوجوان به سختی مطالب را می پذیرد و میل به مقاومت دارد</a:t>
            </a:r>
          </a:p>
          <a:p>
            <a:pPr algn="r" rtl="1">
              <a:lnSpc>
                <a:spcPct val="150000"/>
              </a:lnSpc>
              <a:buFont typeface="Wingdings" pitchFamily="2" charset="2"/>
              <a:buChar char="ü"/>
            </a:pPr>
            <a:r>
              <a:rPr lang="fa-IR" dirty="0" smtClean="0">
                <a:cs typeface="B Nazanin" pitchFamily="2" charset="-78"/>
              </a:rPr>
              <a:t>نوجوان خیال پرداز است</a:t>
            </a:r>
          </a:p>
          <a:p>
            <a:pPr algn="r" rtl="1">
              <a:lnSpc>
                <a:spcPct val="150000"/>
              </a:lnSpc>
              <a:buFont typeface="Wingdings" pitchFamily="2" charset="2"/>
              <a:buChar char="ü"/>
            </a:pPr>
            <a:r>
              <a:rPr lang="fa-IR" dirty="0" smtClean="0">
                <a:cs typeface="B Nazanin" pitchFamily="2" charset="-78"/>
              </a:rPr>
              <a:t>نوجوان ممکن است سنت شکن باشد</a:t>
            </a:r>
          </a:p>
          <a:p>
            <a:pPr algn="r" rtl="1">
              <a:lnSpc>
                <a:spcPct val="150000"/>
              </a:lnSpc>
              <a:buFont typeface="Wingdings" pitchFamily="2" charset="2"/>
              <a:buChar char="ü"/>
            </a:pPr>
            <a:r>
              <a:rPr lang="fa-IR" dirty="0" smtClean="0">
                <a:cs typeface="B Nazanin" pitchFamily="2" charset="-78"/>
              </a:rPr>
              <a:t>نوجوان استقلال طلب است و گروه دوستانش را به پدر و مادر برتری می دهد.</a:t>
            </a:r>
          </a:p>
          <a:p>
            <a:pPr algn="r" rtl="1">
              <a:lnSpc>
                <a:spcPct val="150000"/>
              </a:lnSpc>
              <a:buFont typeface="Wingdings" pitchFamily="2" charset="2"/>
              <a:buChar char="ü"/>
            </a:pPr>
            <a:r>
              <a:rPr lang="fa-IR" dirty="0" smtClean="0">
                <a:cs typeface="B Nazanin" pitchFamily="2" charset="-78"/>
              </a:rPr>
              <a:t>نسبت به بیان دیدگاه در مورد دوستانش حساس است.</a:t>
            </a:r>
          </a:p>
          <a:p>
            <a:pPr algn="r" rtl="1">
              <a:lnSpc>
                <a:spcPct val="150000"/>
              </a:lnSpc>
              <a:buFont typeface="Wingdings" pitchFamily="2" charset="2"/>
              <a:buChar char="ü"/>
            </a:pPr>
            <a:r>
              <a:rPr lang="fa-IR" dirty="0" smtClean="0">
                <a:cs typeface="B Nazanin" pitchFamily="2" charset="-78"/>
              </a:rPr>
              <a:t>نوجوان روی ظاهر خودش حساب می کند و از متفاوت بودن لذت می برد</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xit" presetSubtype="16" fill="hold" grpId="0" nodeType="withEffect">
                                  <p:stCondLst>
                                    <p:cond delay="0"/>
                                  </p:stCondLst>
                                  <p:childTnLst>
                                    <p:animEffect transition="out" filter="box(i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4" presetClass="exit" presetSubtype="16" fill="hold" grpId="0" nodeType="withEffect">
                                  <p:stCondLst>
                                    <p:cond delay="0"/>
                                  </p:stCondLst>
                                  <p:childTnLst>
                                    <p:animEffect transition="out" filter="box(in)">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4" presetClass="exit" presetSubtype="16" fill="hold" grpId="0" nodeType="withEffect">
                                  <p:stCondLst>
                                    <p:cond delay="0"/>
                                  </p:stCondLst>
                                  <p:childTnLst>
                                    <p:animEffect transition="out" filter="box(in)">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4" presetClass="exit" presetSubtype="16" fill="hold" grpId="0" nodeType="withEffect">
                                  <p:stCondLst>
                                    <p:cond delay="0"/>
                                  </p:stCondLst>
                                  <p:childTnLst>
                                    <p:animEffect transition="out" filter="box(in)">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4" presetClass="exit" presetSubtype="16" fill="hold" grpId="0" nodeType="withEffect">
                                  <p:stCondLst>
                                    <p:cond delay="0"/>
                                  </p:stCondLst>
                                  <p:childTnLst>
                                    <p:animEffect transition="out" filter="box(in)">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4" presetClass="exit" presetSubtype="16" fill="hold" grpId="0" nodeType="withEffect">
                                  <p:stCondLst>
                                    <p:cond delay="0"/>
                                  </p:stCondLst>
                                  <p:childTnLst>
                                    <p:animEffect transition="out" filter="box(in)">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par>
                                <p:cTn id="23" presetID="4" presetClass="exit" presetSubtype="16" fill="hold" grpId="0" nodeType="withEffect">
                                  <p:stCondLst>
                                    <p:cond delay="0"/>
                                  </p:stCondLst>
                                  <p:childTnLst>
                                    <p:animEffect transition="out" filter="box(in)">
                                      <p:cBhvr>
                                        <p:cTn id="24" dur="500"/>
                                        <p:tgtEl>
                                          <p:spTgt spid="3">
                                            <p:txEl>
                                              <p:pRg st="6" end="6"/>
                                            </p:txEl>
                                          </p:spTgt>
                                        </p:tgtEl>
                                      </p:cBhvr>
                                    </p:animEffect>
                                    <p:set>
                                      <p:cBhvr>
                                        <p:cTn id="25" dur="1" fill="hold">
                                          <p:stCondLst>
                                            <p:cond delay="499"/>
                                          </p:stCondLst>
                                        </p:cTn>
                                        <p:tgtEl>
                                          <p:spTgt spid="3">
                                            <p:txEl>
                                              <p:pRg st="6" end="6"/>
                                            </p:txEl>
                                          </p:spTgt>
                                        </p:tgtEl>
                                        <p:attrNameLst>
                                          <p:attrName>style.visibility</p:attrName>
                                        </p:attrNameLst>
                                      </p:cBhvr>
                                      <p:to>
                                        <p:strVal val="hidden"/>
                                      </p:to>
                                    </p:set>
                                  </p:childTnLst>
                                </p:cTn>
                              </p:par>
                              <p:par>
                                <p:cTn id="26" presetID="8" presetClass="entr" presetSubtype="16" fill="hold" grpId="1" nodeType="with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diamond(in)">
                                      <p:cBhvr>
                                        <p:cTn id="28" dur="1000"/>
                                        <p:tgtEl>
                                          <p:spTgt spid="3">
                                            <p:txEl>
                                              <p:pRg st="0" end="0"/>
                                            </p:txEl>
                                          </p:spTgt>
                                        </p:tgtEl>
                                      </p:cBhvr>
                                    </p:animEffect>
                                  </p:childTnLst>
                                </p:cTn>
                              </p:par>
                              <p:par>
                                <p:cTn id="29" presetID="8" presetClass="entr" presetSubtype="16" fill="hold" grpId="1"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diamond(in)">
                                      <p:cBhvr>
                                        <p:cTn id="31" dur="1000"/>
                                        <p:tgtEl>
                                          <p:spTgt spid="3">
                                            <p:txEl>
                                              <p:pRg st="1" end="1"/>
                                            </p:txEl>
                                          </p:spTgt>
                                        </p:tgtEl>
                                      </p:cBhvr>
                                    </p:animEffect>
                                  </p:childTnLst>
                                </p:cTn>
                              </p:par>
                              <p:par>
                                <p:cTn id="32" presetID="8" presetClass="entr" presetSubtype="16" fill="hold" grpId="1"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diamond(in)">
                                      <p:cBhvr>
                                        <p:cTn id="34" dur="1000"/>
                                        <p:tgtEl>
                                          <p:spTgt spid="3">
                                            <p:txEl>
                                              <p:pRg st="2" end="2"/>
                                            </p:txEl>
                                          </p:spTgt>
                                        </p:tgtEl>
                                      </p:cBhvr>
                                    </p:animEffect>
                                  </p:childTnLst>
                                </p:cTn>
                              </p:par>
                              <p:par>
                                <p:cTn id="35" presetID="8" presetClass="entr" presetSubtype="16" fill="hold" grpId="1"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diamond(in)">
                                      <p:cBhvr>
                                        <p:cTn id="37" dur="1000"/>
                                        <p:tgtEl>
                                          <p:spTgt spid="3">
                                            <p:txEl>
                                              <p:pRg st="3" end="3"/>
                                            </p:txEl>
                                          </p:spTgt>
                                        </p:tgtEl>
                                      </p:cBhvr>
                                    </p:animEffect>
                                  </p:childTnLst>
                                </p:cTn>
                              </p:par>
                              <p:par>
                                <p:cTn id="38" presetID="8" presetClass="entr" presetSubtype="16" fill="hold" grpId="1"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diamond(in)">
                                      <p:cBhvr>
                                        <p:cTn id="40" dur="1000"/>
                                        <p:tgtEl>
                                          <p:spTgt spid="3">
                                            <p:txEl>
                                              <p:pRg st="4" end="4"/>
                                            </p:txEl>
                                          </p:spTgt>
                                        </p:tgtEl>
                                      </p:cBhvr>
                                    </p:animEffect>
                                  </p:childTnLst>
                                </p:cTn>
                              </p:par>
                              <p:par>
                                <p:cTn id="41" presetID="8" presetClass="entr" presetSubtype="16" fill="hold" grpId="1"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diamond(in)">
                                      <p:cBhvr>
                                        <p:cTn id="43" dur="1000"/>
                                        <p:tgtEl>
                                          <p:spTgt spid="3">
                                            <p:txEl>
                                              <p:pRg st="5" end="5"/>
                                            </p:txEl>
                                          </p:spTgt>
                                        </p:tgtEl>
                                      </p:cBhvr>
                                    </p:animEffect>
                                  </p:childTnLst>
                                </p:cTn>
                              </p:par>
                              <p:par>
                                <p:cTn id="44" presetID="8" presetClass="entr" presetSubtype="16" fill="hold" grpId="1"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diamond(in)">
                                      <p:cBhvr>
                                        <p:cTn id="4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r" rtl="1">
              <a:lnSpc>
                <a:spcPct val="150000"/>
              </a:lnSpc>
              <a:buFont typeface="Wingdings" pitchFamily="2" charset="2"/>
              <a:buChar char="ü"/>
            </a:pPr>
            <a:r>
              <a:rPr lang="fa-IR" dirty="0" smtClean="0">
                <a:cs typeface="B Nazanin" pitchFamily="2" charset="-78"/>
              </a:rPr>
              <a:t>نوجوان از پند و نصیحت بیزار است. او بحث و استدلال کوتاه را دوست دارد.</a:t>
            </a:r>
          </a:p>
          <a:p>
            <a:pPr algn="r" rtl="1">
              <a:lnSpc>
                <a:spcPct val="150000"/>
              </a:lnSpc>
              <a:buFont typeface="Wingdings" pitchFamily="2" charset="2"/>
              <a:buChar char="ü"/>
            </a:pPr>
            <a:r>
              <a:rPr lang="fa-IR" dirty="0" smtClean="0">
                <a:cs typeface="B Nazanin" pitchFamily="2" charset="-78"/>
              </a:rPr>
              <a:t>نوجوان خود را بزرگ دیده و مشورت با خود رادوست دارد</a:t>
            </a:r>
          </a:p>
          <a:p>
            <a:pPr algn="r" rtl="1">
              <a:lnSpc>
                <a:spcPct val="150000"/>
              </a:lnSpc>
              <a:buFont typeface="Wingdings" pitchFamily="2" charset="2"/>
              <a:buChar char="ü"/>
            </a:pPr>
            <a:r>
              <a:rPr lang="fa-IR" dirty="0" smtClean="0">
                <a:cs typeface="B Nazanin" pitchFamily="2" charset="-78"/>
              </a:rPr>
              <a:t>نوجوان دوست ندارد کودک انگاشته شود و یا نادیده گرفته شود</a:t>
            </a:r>
          </a:p>
          <a:p>
            <a:pPr algn="r" rtl="1">
              <a:lnSpc>
                <a:spcPct val="170000"/>
              </a:lnSpc>
              <a:buFont typeface="Wingdings" pitchFamily="2" charset="2"/>
              <a:buChar char="ü"/>
            </a:pPr>
            <a:r>
              <a:rPr lang="fa-IR" dirty="0" smtClean="0">
                <a:cs typeface="B Nazanin" pitchFamily="2" charset="-78"/>
              </a:rPr>
              <a:t>به رابطه محرمانه دلبستگی داشته و دوست دارد به او احترام گذاشته شود.</a:t>
            </a:r>
          </a:p>
          <a:p>
            <a:pPr algn="r" rtl="1">
              <a:lnSpc>
                <a:spcPct val="150000"/>
              </a:lnSpc>
              <a:buFont typeface="Wingdings" pitchFamily="2" charset="2"/>
              <a:buChar char="ü"/>
            </a:pPr>
            <a:r>
              <a:rPr lang="fa-IR" dirty="0" smtClean="0">
                <a:cs typeface="B Nazanin" pitchFamily="2" charset="-78"/>
              </a:rPr>
              <a:t>نوجوان دوست دارد خودش تجربه کند، تا حد امکان بگذارید نوجوان از فرجام کارش پند بگیرد.</a:t>
            </a:r>
          </a:p>
          <a:p>
            <a:pPr algn="r" rtl="1">
              <a:lnSpc>
                <a:spcPct val="150000"/>
              </a:lnSpc>
              <a:buFont typeface="Wingdings" pitchFamily="2" charset="2"/>
              <a:buChar char="ü"/>
            </a:pPr>
            <a:r>
              <a:rPr lang="fa-IR" dirty="0" smtClean="0">
                <a:cs typeface="B Nazanin" pitchFamily="2" charset="-78"/>
              </a:rPr>
              <a:t>هنگام حرف زدن به او نگاه کنید و به سخنانش گوش دهید.</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10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277</TotalTime>
  <Words>910</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Concourse</vt:lpstr>
      <vt:lpstr>Opulent</vt:lpstr>
      <vt:lpstr>Slide 1</vt:lpstr>
      <vt:lpstr>Slide 2</vt:lpstr>
      <vt:lpstr>Slide 3</vt:lpstr>
      <vt:lpstr>Slide 4</vt:lpstr>
      <vt:lpstr>Slide 5</vt:lpstr>
      <vt:lpstr>Slide 6</vt:lpstr>
      <vt:lpstr>تغییرات دوره نوجوانی</vt:lpstr>
      <vt:lpstr>Slide 8</vt:lpstr>
      <vt:lpstr>Slide 9</vt:lpstr>
      <vt:lpstr>Slide 10</vt:lpstr>
      <vt:lpstr>Slide 11</vt:lpstr>
      <vt:lpstr>Slide 12</vt:lpstr>
      <vt:lpstr>علم پیشگیری</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afzali</dc:creator>
  <cp:lastModifiedBy>it</cp:lastModifiedBy>
  <cp:revision>32</cp:revision>
  <dcterms:created xsi:type="dcterms:W3CDTF">2014-06-27T17:52:34Z</dcterms:created>
  <dcterms:modified xsi:type="dcterms:W3CDTF">2014-08-25T03:14:08Z</dcterms:modified>
</cp:coreProperties>
</file>