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 id="2147483912" r:id="rId2"/>
  </p:sldMasterIdLst>
  <p:sldIdLst>
    <p:sldId id="256" r:id="rId3"/>
    <p:sldId id="258" r:id="rId4"/>
    <p:sldId id="257" r:id="rId5"/>
    <p:sldId id="259" r:id="rId6"/>
    <p:sldId id="260" r:id="rId7"/>
    <p:sldId id="262" r:id="rId8"/>
    <p:sldId id="261" r:id="rId9"/>
    <p:sldId id="263" r:id="rId10"/>
    <p:sldId id="265" r:id="rId11"/>
    <p:sldId id="266" r:id="rId12"/>
    <p:sldId id="269" r:id="rId13"/>
    <p:sldId id="268" r:id="rId14"/>
    <p:sldId id="275" r:id="rId15"/>
    <p:sldId id="270" r:id="rId16"/>
    <p:sldId id="272" r:id="rId17"/>
    <p:sldId id="271"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64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601EB46-8967-4C86-AD0B-E624C0BCEA8A}" type="datetimeFigureOut">
              <a:rPr lang="en-US" smtClean="0"/>
              <a:pPr/>
              <a:t>8/25/2014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4C5DD53-4884-46F8-8702-DD8B1A3001F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01EB46-8967-4C86-AD0B-E624C0BCEA8A}" type="datetimeFigureOut">
              <a:rPr lang="en-US" smtClean="0"/>
              <a:pPr/>
              <a:t>8/25/2014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4C5DD53-4884-46F8-8702-DD8B1A3001F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01EB46-8967-4C86-AD0B-E624C0BCEA8A}" type="datetimeFigureOut">
              <a:rPr lang="en-US" smtClean="0"/>
              <a:pPr/>
              <a:t>8/25/2014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4C5DD53-4884-46F8-8702-DD8B1A3001F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601EB46-8967-4C86-AD0B-E624C0BCEA8A}" type="datetimeFigureOut">
              <a:rPr lang="en-US" smtClean="0"/>
              <a:pPr/>
              <a:t>8/25/2014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4C5DD53-4884-46F8-8702-DD8B1A3001F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01EB46-8967-4C86-AD0B-E624C0BCEA8A}" type="datetimeFigureOut">
              <a:rPr lang="en-US" smtClean="0"/>
              <a:pPr/>
              <a:t>8/25/2014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4C5DD53-4884-46F8-8702-DD8B1A3001F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601EB46-8967-4C86-AD0B-E624C0BCEA8A}" type="datetimeFigureOut">
              <a:rPr lang="en-US" smtClean="0"/>
              <a:pPr/>
              <a:t>8/25/2014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4C5DD53-4884-46F8-8702-DD8B1A3001F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601EB46-8967-4C86-AD0B-E624C0BCEA8A}" type="datetimeFigureOut">
              <a:rPr lang="en-US" smtClean="0"/>
              <a:pPr/>
              <a:t>8/25/2014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4C5DD53-4884-46F8-8702-DD8B1A3001F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601EB46-8967-4C86-AD0B-E624C0BCEA8A}" type="datetimeFigureOut">
              <a:rPr lang="en-US" smtClean="0"/>
              <a:pPr/>
              <a:t>8/25/2014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4C5DD53-4884-46F8-8702-DD8B1A3001F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601EB46-8967-4C86-AD0B-E624C0BCEA8A}" type="datetimeFigureOut">
              <a:rPr lang="en-US" smtClean="0"/>
              <a:pPr/>
              <a:t>8/25/2014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4C5DD53-4884-46F8-8702-DD8B1A3001F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601EB46-8967-4C86-AD0B-E624C0BCEA8A}" type="datetimeFigureOut">
              <a:rPr lang="en-US" smtClean="0"/>
              <a:pPr/>
              <a:t>8/25/2014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E4C5DD53-4884-46F8-8702-DD8B1A3001F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601EB46-8967-4C86-AD0B-E624C0BCEA8A}" type="datetimeFigureOut">
              <a:rPr lang="en-US" smtClean="0"/>
              <a:pPr/>
              <a:t>8/25/2014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4C5DD53-4884-46F8-8702-DD8B1A3001F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01EB46-8967-4C86-AD0B-E624C0BCEA8A}" type="datetimeFigureOut">
              <a:rPr lang="en-US" smtClean="0"/>
              <a:pPr/>
              <a:t>8/25/2014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4C5DD53-4884-46F8-8702-DD8B1A3001F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601EB46-8967-4C86-AD0B-E624C0BCEA8A}" type="datetimeFigureOut">
              <a:rPr lang="en-US" smtClean="0"/>
              <a:pPr/>
              <a:t>8/25/2014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4C5DD53-4884-46F8-8702-DD8B1A3001F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01EB46-8967-4C86-AD0B-E624C0BCEA8A}" type="datetimeFigureOut">
              <a:rPr lang="en-US" smtClean="0"/>
              <a:pPr/>
              <a:t>8/25/2014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4C5DD53-4884-46F8-8702-DD8B1A3001F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601EB46-8967-4C86-AD0B-E624C0BCEA8A}" type="datetimeFigureOut">
              <a:rPr lang="en-US" smtClean="0"/>
              <a:pPr/>
              <a:t>8/25/2014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4C5DD53-4884-46F8-8702-DD8B1A3001F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601EB46-8967-4C86-AD0B-E624C0BCEA8A}" type="datetimeFigureOut">
              <a:rPr lang="en-US" smtClean="0"/>
              <a:pPr/>
              <a:t>8/25/2014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4C5DD53-4884-46F8-8702-DD8B1A3001F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601EB46-8967-4C86-AD0B-E624C0BCEA8A}" type="datetimeFigureOut">
              <a:rPr lang="en-US" smtClean="0"/>
              <a:pPr/>
              <a:t>8/25/2014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4C5DD53-4884-46F8-8702-DD8B1A3001F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601EB46-8967-4C86-AD0B-E624C0BCEA8A}" type="datetimeFigureOut">
              <a:rPr lang="en-US" smtClean="0"/>
              <a:pPr/>
              <a:t>8/25/2014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4C5DD53-4884-46F8-8702-DD8B1A3001F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601EB46-8967-4C86-AD0B-E624C0BCEA8A}" type="datetimeFigureOut">
              <a:rPr lang="en-US" smtClean="0"/>
              <a:pPr/>
              <a:t>8/25/2014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4C5DD53-4884-46F8-8702-DD8B1A3001F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601EB46-8967-4C86-AD0B-E624C0BCEA8A}" type="datetimeFigureOut">
              <a:rPr lang="en-US" smtClean="0"/>
              <a:pPr/>
              <a:t>8/25/2014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4C5DD53-4884-46F8-8702-DD8B1A3001F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601EB46-8967-4C86-AD0B-E624C0BCEA8A}" type="datetimeFigureOut">
              <a:rPr lang="en-US" smtClean="0"/>
              <a:pPr/>
              <a:t>8/25/2014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4C5DD53-4884-46F8-8702-DD8B1A3001F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601EB46-8967-4C86-AD0B-E624C0BCEA8A}" type="datetimeFigureOut">
              <a:rPr lang="en-US" smtClean="0"/>
              <a:pPr/>
              <a:t>8/25/2014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4C5DD53-4884-46F8-8702-DD8B1A3001F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601EB46-8967-4C86-AD0B-E624C0BCEA8A}" type="datetimeFigureOut">
              <a:rPr lang="en-US" smtClean="0"/>
              <a:pPr/>
              <a:t>8/25/2014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4C5DD53-4884-46F8-8702-DD8B1A3001F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601EB46-8967-4C86-AD0B-E624C0BCEA8A}" type="datetimeFigureOut">
              <a:rPr lang="en-US" smtClean="0"/>
              <a:pPr/>
              <a:t>8/25/2014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4C5DD53-4884-46F8-8702-DD8B1A3001F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images.jpg"/>
          <p:cNvPicPr>
            <a:picLocks noGrp="1" noChangeAspect="1"/>
          </p:cNvPicPr>
          <p:nvPr>
            <p:ph idx="1"/>
          </p:nvPr>
        </p:nvPicPr>
        <p:blipFill>
          <a:blip r:embed="rId2" cstate="print"/>
          <a:stretch>
            <a:fillRect/>
          </a:stretch>
        </p:blipFill>
        <p:spPr>
          <a:xfrm>
            <a:off x="0" y="-1"/>
            <a:ext cx="9144000" cy="6858001"/>
          </a:xfrm>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525344"/>
          </a:xfrm>
        </p:spPr>
        <p:txBody>
          <a:bodyPr>
            <a:normAutofit/>
          </a:bodyPr>
          <a:lstStyle/>
          <a:p>
            <a:pPr algn="r" rtl="1">
              <a:lnSpc>
                <a:spcPct val="150000"/>
              </a:lnSpc>
              <a:buFont typeface="Wingdings" pitchFamily="2" charset="2"/>
              <a:buChar char="ü"/>
            </a:pPr>
            <a:r>
              <a:rPr lang="fa-IR" dirty="0" smtClean="0">
                <a:cs typeface="B Nazanin" pitchFamily="2" charset="-78"/>
              </a:rPr>
              <a:t>بین صحبت هایش نپرید و سخن او را قطع نکنید، هنگام سخن گفتنش او را سرزنش یا تحقیر نکنید.</a:t>
            </a:r>
          </a:p>
          <a:p>
            <a:pPr algn="r" rtl="1">
              <a:lnSpc>
                <a:spcPct val="150000"/>
              </a:lnSpc>
              <a:buFont typeface="Wingdings" pitchFamily="2" charset="2"/>
              <a:buChar char="ü"/>
            </a:pPr>
            <a:r>
              <a:rPr lang="fa-IR" dirty="0" smtClean="0">
                <a:cs typeface="B Nazanin" pitchFamily="2" charset="-78"/>
              </a:rPr>
              <a:t>دوستانش را مورد تمسخر قرار ندهید و در مورد آنها عیب جویی نکنید.</a:t>
            </a:r>
          </a:p>
          <a:p>
            <a:pPr algn="r" rtl="1">
              <a:lnSpc>
                <a:spcPct val="150000"/>
              </a:lnSpc>
              <a:buFont typeface="Wingdings" pitchFamily="2" charset="2"/>
              <a:buChar char="ü"/>
            </a:pPr>
            <a:r>
              <a:rPr lang="fa-IR" dirty="0" smtClean="0">
                <a:cs typeface="B Nazanin" pitchFamily="2" charset="-78"/>
              </a:rPr>
              <a:t>بپذیرید که در برخورد با نوجوان ، شما گاهی اشتباه می کنید.</a:t>
            </a:r>
          </a:p>
          <a:p>
            <a:pPr algn="r" rtl="1">
              <a:lnSpc>
                <a:spcPct val="150000"/>
              </a:lnSpc>
              <a:buFont typeface="Wingdings" pitchFamily="2" charset="2"/>
              <a:buChar char="ü"/>
            </a:pPr>
            <a:r>
              <a:rPr lang="fa-IR" dirty="0" smtClean="0">
                <a:cs typeface="B Nazanin" pitchFamily="2" charset="-78"/>
              </a:rPr>
              <a:t>نوجوان رفتار شما را الگو قرار می دهد، او به رفتار شما بیش از گفتار شما توجه دارد.</a:t>
            </a:r>
          </a:p>
          <a:p>
            <a:pPr algn="r" rtl="1">
              <a:lnSpc>
                <a:spcPct val="150000"/>
              </a:lnSpc>
              <a:buFont typeface="Wingdings" pitchFamily="2" charset="2"/>
              <a:buChar char="ü"/>
            </a:pPr>
            <a:r>
              <a:rPr lang="fa-IR" dirty="0" smtClean="0">
                <a:cs typeface="B Nazanin" pitchFamily="2" charset="-78"/>
              </a:rPr>
              <a:t>به نزدیک شدن به نوجوان پافشاری نکنید.</a:t>
            </a:r>
          </a:p>
          <a:p>
            <a:pPr algn="r" rtl="1">
              <a:lnSpc>
                <a:spcPct val="150000"/>
              </a:lnSpc>
              <a:buFont typeface="Wingdings" pitchFamily="2" charset="2"/>
              <a:buChar char="ü"/>
            </a:pPr>
            <a:r>
              <a:rPr lang="fa-IR" dirty="0" smtClean="0">
                <a:cs typeface="B Nazanin" pitchFamily="2" charset="-78"/>
              </a:rPr>
              <a:t>گاهی نوجوان دیدگاه های خود را از قول کسان دیگری می گوید تا شما را محک بزند</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1000"/>
                                        <p:tgtEl>
                                          <p:spTgt spid="3">
                                            <p:txEl>
                                              <p:pRg st="0" end="0"/>
                                            </p:txEl>
                                          </p:spTgt>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1000"/>
                                        <p:tgtEl>
                                          <p:spTgt spid="3">
                                            <p:txEl>
                                              <p:pRg st="1" end="1"/>
                                            </p:txEl>
                                          </p:spTgt>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in)">
                                      <p:cBhvr>
                                        <p:cTn id="13" dur="1000"/>
                                        <p:tgtEl>
                                          <p:spTgt spid="3">
                                            <p:txEl>
                                              <p:pRg st="2" end="2"/>
                                            </p:txEl>
                                          </p:spTgt>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in)">
                                      <p:cBhvr>
                                        <p:cTn id="16" dur="1000"/>
                                        <p:tgtEl>
                                          <p:spTgt spid="3">
                                            <p:txEl>
                                              <p:pRg st="3" end="3"/>
                                            </p:txEl>
                                          </p:spTgt>
                                        </p:tgtEl>
                                      </p:cBhvr>
                                    </p:animEffect>
                                  </p:childTnLst>
                                </p:cTn>
                              </p:par>
                              <p:par>
                                <p:cTn id="17" presetID="8"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amond(in)">
                                      <p:cBhvr>
                                        <p:cTn id="19" dur="1000"/>
                                        <p:tgtEl>
                                          <p:spTgt spid="3">
                                            <p:txEl>
                                              <p:pRg st="4" end="4"/>
                                            </p:txEl>
                                          </p:spTgt>
                                        </p:tgtEl>
                                      </p:cBhvr>
                                    </p:animEffect>
                                  </p:childTnLst>
                                </p:cTn>
                              </p:par>
                              <p:par>
                                <p:cTn id="20" presetID="8" presetClass="entr" presetSubtype="16"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amond(in)">
                                      <p:cBhvr>
                                        <p:cTn id="2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525344"/>
          </a:xfrm>
        </p:spPr>
        <p:txBody>
          <a:bodyPr>
            <a:normAutofit/>
          </a:bodyPr>
          <a:lstStyle/>
          <a:p>
            <a:pPr algn="r" rtl="1">
              <a:lnSpc>
                <a:spcPct val="150000"/>
              </a:lnSpc>
              <a:buFont typeface="Wingdings" pitchFamily="2" charset="2"/>
              <a:buChar char="ü"/>
            </a:pPr>
            <a:r>
              <a:rPr lang="fa-IR" dirty="0" smtClean="0">
                <a:cs typeface="B Nazanin" pitchFamily="2" charset="-78"/>
              </a:rPr>
              <a:t>اظهار نظر یا قول های او را مسخره نکنید، محترمانه از او دلیل و استدلال بخواهید تا از آن دیدگاه دفاع کنید.</a:t>
            </a:r>
          </a:p>
          <a:p>
            <a:pPr algn="r" rtl="1">
              <a:lnSpc>
                <a:spcPct val="150000"/>
              </a:lnSpc>
              <a:buFont typeface="Wingdings" pitchFamily="2" charset="2"/>
              <a:buChar char="ü"/>
            </a:pPr>
            <a:r>
              <a:rPr lang="fa-IR" dirty="0" smtClean="0">
                <a:cs typeface="B Nazanin" pitchFamily="2" charset="-78"/>
              </a:rPr>
              <a:t>در برخورد با نوجوانان صبور باشد، بی قراری و رفتار عصبی شما نوجوان را از شما دور می کند</a:t>
            </a:r>
          </a:p>
          <a:p>
            <a:pPr algn="r" rtl="1">
              <a:lnSpc>
                <a:spcPct val="150000"/>
              </a:lnSpc>
              <a:buFont typeface="Wingdings" pitchFamily="2" charset="2"/>
              <a:buChar char="ü"/>
            </a:pPr>
            <a:r>
              <a:rPr lang="fa-IR" dirty="0" smtClean="0">
                <a:cs typeface="B Nazanin" pitchFamily="2" charset="-78"/>
              </a:rPr>
              <a:t>نوجوان خلق خوب می خواهد خوش خلق باشید</a:t>
            </a:r>
          </a:p>
          <a:p>
            <a:pPr algn="r" rtl="1">
              <a:lnSpc>
                <a:spcPct val="150000"/>
              </a:lnSpc>
              <a:buFont typeface="Wingdings" pitchFamily="2" charset="2"/>
              <a:buChar char="ü"/>
            </a:pPr>
            <a:r>
              <a:rPr lang="fa-IR" dirty="0" smtClean="0">
                <a:cs typeface="B Nazanin" pitchFamily="2" charset="-78"/>
              </a:rPr>
              <a:t>نوجوان امید و امیدواری می خواهد، او را به حل شدن دشواری ها کمک کنید</a:t>
            </a:r>
          </a:p>
          <a:p>
            <a:pPr algn="r" rtl="1">
              <a:lnSpc>
                <a:spcPct val="150000"/>
              </a:lnSpc>
              <a:buFont typeface="Wingdings" pitchFamily="2" charset="2"/>
              <a:buChar char="ü"/>
            </a:pPr>
            <a:r>
              <a:rPr lang="fa-IR" dirty="0" smtClean="0">
                <a:cs typeface="B Nazanin" pitchFamily="2" charset="-78"/>
              </a:rPr>
              <a:t>شعار ندهید و قول بی جا به او ندهید</a:t>
            </a:r>
          </a:p>
          <a:p>
            <a:pPr algn="r" rtl="1">
              <a:lnSpc>
                <a:spcPct val="150000"/>
              </a:lnSpc>
              <a:buFont typeface="Wingdings" pitchFamily="2" charset="2"/>
              <a:buChar char="ü"/>
            </a:pPr>
            <a:r>
              <a:rPr lang="fa-IR" dirty="0" smtClean="0">
                <a:cs typeface="B Nazanin" pitchFamily="2" charset="-78"/>
              </a:rPr>
              <a:t>در برخورد با نوجوانان آمرانه صحبت کنید، پیشتهاد بدهید</a:t>
            </a:r>
          </a:p>
          <a:p>
            <a:pPr algn="r" rtl="1">
              <a:lnSpc>
                <a:spcPct val="150000"/>
              </a:lnSpc>
              <a:buFont typeface="Wingdings" pitchFamily="2" charset="2"/>
              <a:buChar char="ü"/>
            </a:pPr>
            <a:r>
              <a:rPr lang="fa-IR" dirty="0" smtClean="0">
                <a:cs typeface="B Nazanin" pitchFamily="2" charset="-78"/>
              </a:rPr>
              <a:t>در تغییر لوازم یا دکوراکسیون منزل از نوجوان نظر بخواهید</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a:normAutofit/>
          </a:bodyPr>
          <a:lstStyle/>
          <a:p>
            <a:pPr algn="r" rtl="1">
              <a:lnSpc>
                <a:spcPct val="150000"/>
              </a:lnSpc>
              <a:buNone/>
            </a:pPr>
            <a:r>
              <a:rPr lang="fa-IR" dirty="0" smtClean="0">
                <a:cs typeface="B Titr" pitchFamily="2" charset="-78"/>
              </a:rPr>
              <a:t>عوامل خطر:</a:t>
            </a:r>
          </a:p>
          <a:p>
            <a:pPr algn="r" rtl="1">
              <a:lnSpc>
                <a:spcPct val="150000"/>
              </a:lnSpc>
              <a:buNone/>
            </a:pPr>
            <a:r>
              <a:rPr lang="fa-IR" dirty="0" smtClean="0">
                <a:cs typeface="B Nazanin" pitchFamily="2" charset="-78"/>
              </a:rPr>
              <a:t>به معنای (آن ویژگیها ، متغییر ها یا رخداد هایی است که اگر برای فرد رخ دهد احتمال آن که او دچار یک اختلال شود بیشتر از کسانی است که به طور تصادفی از بین جمعیت انتخاب شوند.)</a:t>
            </a:r>
          </a:p>
          <a:p>
            <a:pPr algn="r" rtl="1">
              <a:lnSpc>
                <a:spcPct val="150000"/>
              </a:lnSpc>
              <a:buNone/>
            </a:pPr>
            <a:r>
              <a:rPr lang="fa-IR" dirty="0" smtClean="0">
                <a:cs typeface="B Titr" pitchFamily="2" charset="-78"/>
              </a:rPr>
              <a:t>عوامل حفاظت کننده:</a:t>
            </a:r>
          </a:p>
          <a:p>
            <a:pPr algn="r" rtl="1">
              <a:lnSpc>
                <a:spcPct val="150000"/>
              </a:lnSpc>
              <a:buNone/>
            </a:pPr>
            <a:r>
              <a:rPr lang="fa-IR" dirty="0" smtClean="0">
                <a:cs typeface="B Nazanin" pitchFamily="2" charset="-78"/>
              </a:rPr>
              <a:t>عواملی هستند که در صورت وجود آنها احتمال بروز یک اختلال کاهش می یابد.</a:t>
            </a: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10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10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10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rtl="1">
              <a:lnSpc>
                <a:spcPct val="250000"/>
              </a:lnSpc>
            </a:pPr>
            <a:r>
              <a:rPr lang="fa-IR" sz="4000" dirty="0" smtClean="0">
                <a:cs typeface="B Nazanin" pitchFamily="2" charset="-78"/>
              </a:rPr>
              <a:t>علم پیشگیری به معنای کاهش عوامل خطر و افزایش عوامل محافظت کننده است</a:t>
            </a:r>
            <a:endParaRPr lang="en-US" sz="4000" dirty="0">
              <a:cs typeface="B Nazanin" pitchFamily="2" charset="-78"/>
            </a:endParaRPr>
          </a:p>
        </p:txBody>
      </p:sp>
      <p:sp>
        <p:nvSpPr>
          <p:cNvPr id="3" name="Title 2"/>
          <p:cNvSpPr>
            <a:spLocks noGrp="1"/>
          </p:cNvSpPr>
          <p:nvPr>
            <p:ph type="title"/>
          </p:nvPr>
        </p:nvSpPr>
        <p:spPr/>
        <p:txBody>
          <a:bodyPr/>
          <a:lstStyle/>
          <a:p>
            <a:pPr algn="r" rtl="1">
              <a:buFont typeface="Wingdings" pitchFamily="2" charset="2"/>
              <a:buChar char="Ø"/>
            </a:pPr>
            <a:r>
              <a:rPr lang="fa-IR" dirty="0" smtClean="0">
                <a:cs typeface="B Nazanin" pitchFamily="2" charset="-78"/>
              </a:rPr>
              <a:t>علم پیشگیری</a:t>
            </a:r>
            <a:endParaRPr lang="en-US" dirty="0">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1"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amond(in)">
                                      <p:cBhvr>
                                        <p:cTn id="12"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build="p"/>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a:normAutofit/>
          </a:bodyPr>
          <a:lstStyle/>
          <a:p>
            <a:pPr algn="r" rtl="1">
              <a:buNone/>
            </a:pPr>
            <a:r>
              <a:rPr lang="fa-IR" dirty="0" smtClean="0">
                <a:cs typeface="B Titr" pitchFamily="2" charset="-78"/>
              </a:rPr>
              <a:t>عوامل خطر:</a:t>
            </a:r>
          </a:p>
          <a:p>
            <a:pPr lvl="1" algn="r" rtl="1">
              <a:buNone/>
            </a:pPr>
            <a:r>
              <a:rPr lang="fa-IR" dirty="0" smtClean="0">
                <a:cs typeface="B Nazanin" pitchFamily="2" charset="-78"/>
              </a:rPr>
              <a:t>فردی</a:t>
            </a:r>
          </a:p>
          <a:p>
            <a:pPr lvl="2" algn="r" rtl="1"/>
            <a:r>
              <a:rPr lang="fa-IR" dirty="0" smtClean="0">
                <a:cs typeface="B Nazanin" pitchFamily="2" charset="-78"/>
              </a:rPr>
              <a:t>مهارت های اجتماعی ظعیف</a:t>
            </a:r>
          </a:p>
          <a:p>
            <a:pPr lvl="2" algn="r" rtl="1"/>
            <a:r>
              <a:rPr lang="fa-IR" dirty="0" smtClean="0">
                <a:cs typeface="B Nazanin" pitchFamily="2" charset="-78"/>
              </a:rPr>
              <a:t>مشکلات جسمی و روانی</a:t>
            </a:r>
          </a:p>
          <a:p>
            <a:pPr lvl="2" algn="r" rtl="1"/>
            <a:r>
              <a:rPr lang="fa-IR" dirty="0" smtClean="0">
                <a:cs typeface="B Nazanin" pitchFamily="2" charset="-78"/>
              </a:rPr>
              <a:t>کودک کاملا وابسته</a:t>
            </a:r>
          </a:p>
          <a:p>
            <a:pPr lvl="2" algn="r" rtl="1"/>
            <a:r>
              <a:rPr lang="fa-IR" dirty="0" smtClean="0">
                <a:cs typeface="B Nazanin" pitchFamily="2" charset="-78"/>
              </a:rPr>
              <a:t>اعتماد به نفس پایین</a:t>
            </a:r>
          </a:p>
          <a:p>
            <a:pPr lvl="2" algn="r" rtl="1"/>
            <a:r>
              <a:rPr lang="fa-IR" dirty="0" smtClean="0">
                <a:cs typeface="B Nazanin" pitchFamily="2" charset="-78"/>
              </a:rPr>
              <a:t>هیجان طلبی: تمایل به انجام اعمال خطرناک فیزیکی و اجتماعی بخاطر تجربه هیجانی جدید</a:t>
            </a:r>
          </a:p>
          <a:p>
            <a:pPr lvl="2" algn="r" rtl="1"/>
            <a:r>
              <a:rPr lang="fa-IR" dirty="0" smtClean="0">
                <a:cs typeface="B Nazanin" pitchFamily="2" charset="-78"/>
              </a:rPr>
              <a:t>مواجهه زود هنگام (در دوران کودکی ) با مواد</a:t>
            </a:r>
          </a:p>
          <a:p>
            <a:pPr lvl="2" algn="r" rtl="1"/>
            <a:r>
              <a:rPr lang="fa-IR" dirty="0" smtClean="0">
                <a:cs typeface="B Nazanin" pitchFamily="2" charset="-78"/>
              </a:rPr>
              <a:t>فرزند والد مصرف کننده مواد </a:t>
            </a:r>
          </a:p>
          <a:p>
            <a:pPr lvl="2" algn="r" rtl="1"/>
            <a:r>
              <a:rPr lang="fa-IR" dirty="0" smtClean="0">
                <a:cs typeface="B Nazanin" pitchFamily="2" charset="-78"/>
              </a:rPr>
              <a:t>فقدان باور های مذهبی</a:t>
            </a:r>
          </a:p>
          <a:p>
            <a:pPr lvl="2" algn="r" rtl="1"/>
            <a:r>
              <a:rPr lang="fa-IR" dirty="0" smtClean="0">
                <a:cs typeface="B Nazanin" pitchFamily="2" charset="-78"/>
              </a:rPr>
              <a:t>بی علاقگی به مدرسه</a:t>
            </a:r>
          </a:p>
          <a:p>
            <a:pPr lvl="2" algn="r" rtl="1"/>
            <a:r>
              <a:rPr lang="fa-IR" dirty="0" smtClean="0">
                <a:cs typeface="B Nazanin" pitchFamily="2" charset="-78"/>
              </a:rPr>
              <a:t>ترک تحصیل</a:t>
            </a:r>
          </a:p>
          <a:p>
            <a:pPr lvl="2" algn="r" rtl="1"/>
            <a:r>
              <a:rPr lang="fa-IR" dirty="0" smtClean="0">
                <a:cs typeface="B Nazanin" pitchFamily="2" charset="-78"/>
              </a:rPr>
              <a:t>برداشتهای مثبت در مورد رفتار مصرف مواد</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10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10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1000"/>
                                        <p:tgtEl>
                                          <p:spTgt spid="3">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heckerboard(across)">
                                      <p:cBhvr>
                                        <p:cTn id="19" dur="1000"/>
                                        <p:tgtEl>
                                          <p:spTgt spid="3">
                                            <p:txEl>
                                              <p:pRg st="4" end="4"/>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heckerboard(across)">
                                      <p:cBhvr>
                                        <p:cTn id="22" dur="1000"/>
                                        <p:tgtEl>
                                          <p:spTgt spid="3">
                                            <p:txEl>
                                              <p:pRg st="5" end="5"/>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checkerboard(across)">
                                      <p:cBhvr>
                                        <p:cTn id="25" dur="1000"/>
                                        <p:tgtEl>
                                          <p:spTgt spid="3">
                                            <p:txEl>
                                              <p:pRg st="6" end="6"/>
                                            </p:txEl>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checkerboard(across)">
                                      <p:cBhvr>
                                        <p:cTn id="28" dur="1000"/>
                                        <p:tgtEl>
                                          <p:spTgt spid="3">
                                            <p:txEl>
                                              <p:pRg st="7" end="7"/>
                                            </p:txEl>
                                          </p:spTgt>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checkerboard(across)">
                                      <p:cBhvr>
                                        <p:cTn id="31" dur="1000"/>
                                        <p:tgtEl>
                                          <p:spTgt spid="3">
                                            <p:txEl>
                                              <p:pRg st="8" end="8"/>
                                            </p:txEl>
                                          </p:spTgt>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checkerboard(across)">
                                      <p:cBhvr>
                                        <p:cTn id="34" dur="1000"/>
                                        <p:tgtEl>
                                          <p:spTgt spid="3">
                                            <p:txEl>
                                              <p:pRg st="9" end="9"/>
                                            </p:txEl>
                                          </p:spTgt>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37" dur="1000"/>
                                        <p:tgtEl>
                                          <p:spTgt spid="3">
                                            <p:txEl>
                                              <p:pRg st="10" end="10"/>
                                            </p:txEl>
                                          </p:spTgt>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40" dur="1000"/>
                                        <p:tgtEl>
                                          <p:spTgt spid="3">
                                            <p:txEl>
                                              <p:pRg st="11" end="11"/>
                                            </p:txEl>
                                          </p:spTgt>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checkerboard(across)">
                                      <p:cBhvr>
                                        <p:cTn id="43" dur="1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a:lstStyle/>
          <a:p>
            <a:pPr algn="r" rtl="1">
              <a:buNone/>
            </a:pPr>
            <a:r>
              <a:rPr lang="fa-IR" dirty="0" smtClean="0">
                <a:cs typeface="B Titr" pitchFamily="2" charset="-78"/>
              </a:rPr>
              <a:t>عوامل حفاظت کننده:</a:t>
            </a:r>
          </a:p>
          <a:p>
            <a:pPr lvl="1" algn="r" rtl="1">
              <a:buNone/>
            </a:pPr>
            <a:r>
              <a:rPr lang="fa-IR" dirty="0" smtClean="0">
                <a:cs typeface="B Nazanin" pitchFamily="2" charset="-78"/>
              </a:rPr>
              <a:t>فردی</a:t>
            </a:r>
          </a:p>
          <a:p>
            <a:pPr lvl="2" algn="r" rtl="1"/>
            <a:r>
              <a:rPr lang="fa-IR" dirty="0" smtClean="0">
                <a:cs typeface="B Nazanin" pitchFamily="2" charset="-78"/>
              </a:rPr>
              <a:t>مهارتهای اجتماعی مناسب نظیر تصمیم گیری، حل مساله، مقابله و کار آمدن و مهارتهای اجتماعی و بین فردی</a:t>
            </a:r>
          </a:p>
          <a:p>
            <a:pPr lvl="2" algn="r" rtl="1"/>
            <a:r>
              <a:rPr lang="fa-IR" dirty="0" smtClean="0">
                <a:cs typeface="B Nazanin" pitchFamily="2" charset="-78"/>
              </a:rPr>
              <a:t>استقلال و توانایی مقابله با فشار های روانی</a:t>
            </a:r>
          </a:p>
          <a:p>
            <a:pPr lvl="2" algn="r" rtl="1"/>
            <a:r>
              <a:rPr lang="fa-IR" dirty="0" smtClean="0">
                <a:cs typeface="B Nazanin" pitchFamily="2" charset="-78"/>
              </a:rPr>
              <a:t>داشتن شخصیت و ویژگی های مناسبی نظیر مثبت نگری ، جهت مندی و معنا در زندگی، با اراده بودن و پایداری</a:t>
            </a:r>
          </a:p>
          <a:p>
            <a:pPr lvl="2" algn="r" rtl="1"/>
            <a:r>
              <a:rPr lang="fa-IR" dirty="0" smtClean="0">
                <a:cs typeface="B Nazanin" pitchFamily="2" charset="-78"/>
              </a:rPr>
              <a:t>تمایل به حضور در مدرسه </a:t>
            </a:r>
          </a:p>
          <a:p>
            <a:pPr lvl="2" algn="r" rtl="1"/>
            <a:r>
              <a:rPr lang="fa-IR" dirty="0" smtClean="0">
                <a:cs typeface="B Nazanin" pitchFamily="2" charset="-78"/>
              </a:rPr>
              <a:t>عملکرد تحصیلی مطلوب</a:t>
            </a:r>
          </a:p>
          <a:p>
            <a:pPr lvl="2" algn="r" rtl="1"/>
            <a:r>
              <a:rPr lang="fa-IR" dirty="0" smtClean="0">
                <a:cs typeface="B Nazanin" pitchFamily="2" charset="-78"/>
              </a:rPr>
              <a:t>داشتن افکار و نیات در جهت رفتاری سالم</a:t>
            </a:r>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10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10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1000"/>
                                        <p:tgtEl>
                                          <p:spTgt spid="3">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heckerboard(across)">
                                      <p:cBhvr>
                                        <p:cTn id="19" dur="1000"/>
                                        <p:tgtEl>
                                          <p:spTgt spid="3">
                                            <p:txEl>
                                              <p:pRg st="4" end="4"/>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heckerboard(across)">
                                      <p:cBhvr>
                                        <p:cTn id="22" dur="1000"/>
                                        <p:tgtEl>
                                          <p:spTgt spid="3">
                                            <p:txEl>
                                              <p:pRg st="5" end="5"/>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checkerboard(across)">
                                      <p:cBhvr>
                                        <p:cTn id="25" dur="1000"/>
                                        <p:tgtEl>
                                          <p:spTgt spid="3">
                                            <p:txEl>
                                              <p:pRg st="6" end="6"/>
                                            </p:txEl>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checkerboard(across)">
                                      <p:cBhvr>
                                        <p:cTn id="28"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525344"/>
          </a:xfrm>
        </p:spPr>
        <p:txBody>
          <a:bodyPr>
            <a:normAutofit/>
          </a:bodyPr>
          <a:lstStyle/>
          <a:p>
            <a:pPr algn="r" rtl="1">
              <a:buNone/>
            </a:pPr>
            <a:r>
              <a:rPr lang="fa-IR" dirty="0" smtClean="0">
                <a:cs typeface="B Nazanin" pitchFamily="2" charset="-78"/>
              </a:rPr>
              <a:t>عوامل خطر </a:t>
            </a:r>
          </a:p>
          <a:p>
            <a:pPr lvl="1" algn="r" rtl="1">
              <a:buNone/>
            </a:pPr>
            <a:r>
              <a:rPr lang="fa-IR" dirty="0" smtClean="0">
                <a:cs typeface="B Nazanin" pitchFamily="2" charset="-78"/>
              </a:rPr>
              <a:t>محیطی</a:t>
            </a:r>
          </a:p>
          <a:p>
            <a:pPr lvl="2" algn="r" rtl="1">
              <a:buNone/>
            </a:pPr>
            <a:r>
              <a:rPr lang="fa-IR" dirty="0" smtClean="0">
                <a:cs typeface="B Nazanin" pitchFamily="2" charset="-78"/>
              </a:rPr>
              <a:t>خانواده :</a:t>
            </a:r>
          </a:p>
          <a:p>
            <a:pPr lvl="2" algn="r" rtl="1">
              <a:buFont typeface="Wingdings" pitchFamily="2" charset="2"/>
              <a:buChar char="§"/>
            </a:pPr>
            <a:r>
              <a:rPr lang="fa-IR" dirty="0" smtClean="0">
                <a:cs typeface="B Nazanin" pitchFamily="2" charset="-78"/>
              </a:rPr>
              <a:t>کشمکش های خانوادگی/ غیبت یکی از والدین به دلیل جدایی، طلاق یا مرگ </a:t>
            </a:r>
          </a:p>
          <a:p>
            <a:pPr lvl="2" algn="r" rtl="1">
              <a:buFont typeface="Wingdings" pitchFamily="2" charset="2"/>
              <a:buChar char="§"/>
            </a:pPr>
            <a:r>
              <a:rPr lang="fa-IR" dirty="0" smtClean="0">
                <a:cs typeface="B Nazanin" pitchFamily="2" charset="-78"/>
              </a:rPr>
              <a:t>مهارتهای فرزند پروری ضعیف</a:t>
            </a:r>
          </a:p>
          <a:p>
            <a:pPr lvl="2" algn="r" rtl="1">
              <a:buFont typeface="Wingdings" pitchFamily="2" charset="2"/>
              <a:buChar char="§"/>
            </a:pPr>
            <a:r>
              <a:rPr lang="fa-IR" dirty="0" smtClean="0">
                <a:cs typeface="B Nazanin" pitchFamily="2" charset="-78"/>
              </a:rPr>
              <a:t>والدین یا برادران و خواهران مصرف کننده مواد</a:t>
            </a:r>
          </a:p>
          <a:p>
            <a:pPr lvl="2" algn="r" rtl="1">
              <a:buFont typeface="Wingdings" pitchFamily="2" charset="2"/>
              <a:buChar char="§"/>
            </a:pPr>
            <a:r>
              <a:rPr lang="fa-IR" dirty="0" smtClean="0">
                <a:cs typeface="B Nazanin" pitchFamily="2" charset="-78"/>
              </a:rPr>
              <a:t>خشونت خانوادگی و طرد فرزند</a:t>
            </a:r>
          </a:p>
          <a:p>
            <a:pPr lvl="2" algn="r" rtl="1">
              <a:buFont typeface="Wingdings" pitchFamily="2" charset="2"/>
              <a:buChar char="§"/>
            </a:pPr>
            <a:r>
              <a:rPr lang="fa-IR" dirty="0" smtClean="0">
                <a:cs typeface="B Nazanin" pitchFamily="2" charset="-78"/>
              </a:rPr>
              <a:t>شرایط مالی و اقتصادی ضعیف که سبب فقدان بهره مندی از منابع نظیر سرپناه، تعلیم و تربیت و خدمات بهداشتی و اجتماعی می شود</a:t>
            </a:r>
          </a:p>
          <a:p>
            <a:pPr lvl="2" algn="r" rtl="1">
              <a:buNone/>
            </a:pPr>
            <a:r>
              <a:rPr lang="fa-IR" dirty="0" smtClean="0">
                <a:cs typeface="B Nazanin" pitchFamily="2" charset="-78"/>
              </a:rPr>
              <a:t>اجتماع :</a:t>
            </a:r>
          </a:p>
          <a:p>
            <a:pPr lvl="2" algn="r" rtl="1"/>
            <a:r>
              <a:rPr lang="fa-IR" dirty="0" smtClean="0">
                <a:cs typeface="B Nazanin" pitchFamily="2" charset="-78"/>
              </a:rPr>
              <a:t>فقدان امکانات و فعالیت های سرگرم کننده و مفرح</a:t>
            </a:r>
          </a:p>
          <a:p>
            <a:pPr lvl="2" algn="r" rtl="1"/>
            <a:r>
              <a:rPr lang="fa-IR" dirty="0" smtClean="0">
                <a:cs typeface="B Nazanin" pitchFamily="2" charset="-78"/>
              </a:rPr>
              <a:t>فقدان تقویت و تحکم معیار های فرهنگی و مذهبی</a:t>
            </a:r>
          </a:p>
          <a:p>
            <a:pPr lvl="2" algn="r" rtl="1"/>
            <a:r>
              <a:rPr lang="fa-IR" dirty="0" smtClean="0">
                <a:cs typeface="B Nazanin" pitchFamily="2" charset="-78"/>
              </a:rPr>
              <a:t>مصرف مواد در سطح جامعه </a:t>
            </a:r>
          </a:p>
        </p:txBody>
      </p:sp>
    </p:spTree>
  </p:cSld>
  <p:clrMapOvr>
    <a:masterClrMapping/>
  </p:clrMapOvr>
  <p:transition spd="slow">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10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10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10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1000"/>
                                        <p:tgtEl>
                                          <p:spTgt spid="3">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1000"/>
                                        <p:tgtEl>
                                          <p:spTgt spid="3">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1000"/>
                                        <p:tgtEl>
                                          <p:spTgt spid="3">
                                            <p:txEl>
                                              <p:pRg st="5" end="5"/>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1000"/>
                                        <p:tgtEl>
                                          <p:spTgt spid="3">
                                            <p:txEl>
                                              <p:pRg st="6" end="6"/>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1000"/>
                                        <p:tgtEl>
                                          <p:spTgt spid="3">
                                            <p:txEl>
                                              <p:pRg st="7" end="7"/>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1000"/>
                                        <p:tgtEl>
                                          <p:spTgt spid="3">
                                            <p:txEl>
                                              <p:pRg st="8" end="8"/>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linds(horizontal)">
                                      <p:cBhvr>
                                        <p:cTn id="34" dur="1000"/>
                                        <p:tgtEl>
                                          <p:spTgt spid="3">
                                            <p:txEl>
                                              <p:pRg st="9" end="9"/>
                                            </p:txEl>
                                          </p:spTgt>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linds(horizontal)">
                                      <p:cBhvr>
                                        <p:cTn id="37" dur="1000"/>
                                        <p:tgtEl>
                                          <p:spTgt spid="3">
                                            <p:txEl>
                                              <p:pRg st="10" end="10"/>
                                            </p:txEl>
                                          </p:spTgt>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blinds(horizontal)">
                                      <p:cBhvr>
                                        <p:cTn id="40"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525344"/>
          </a:xfrm>
        </p:spPr>
        <p:txBody>
          <a:bodyPr>
            <a:normAutofit/>
          </a:bodyPr>
          <a:lstStyle/>
          <a:p>
            <a:pPr lvl="2" algn="r" rtl="1">
              <a:lnSpc>
                <a:spcPct val="250000"/>
              </a:lnSpc>
            </a:pPr>
            <a:r>
              <a:rPr lang="fa-IR" sz="2800" dirty="0" smtClean="0">
                <a:cs typeface="B Nazanin" pitchFamily="2" charset="-78"/>
              </a:rPr>
              <a:t>فقدان معیار های تحصیلی (مرتبط با مدرسه) مثبت</a:t>
            </a:r>
          </a:p>
          <a:p>
            <a:pPr lvl="2" algn="r" rtl="1">
              <a:lnSpc>
                <a:spcPct val="250000"/>
              </a:lnSpc>
            </a:pPr>
            <a:r>
              <a:rPr lang="fa-IR" sz="2800" dirty="0" smtClean="0">
                <a:cs typeface="B Nazanin" pitchFamily="2" charset="-78"/>
              </a:rPr>
              <a:t>تقویت و تحکیم نشدن قوانین و هنجار ها</a:t>
            </a:r>
          </a:p>
          <a:p>
            <a:pPr lvl="2" algn="r" rtl="1">
              <a:lnSpc>
                <a:spcPct val="250000"/>
              </a:lnSpc>
            </a:pPr>
            <a:r>
              <a:rPr lang="fa-IR" sz="2800" dirty="0" smtClean="0">
                <a:cs typeface="B Nazanin" pitchFamily="2" charset="-78"/>
              </a:rPr>
              <a:t>محرومیت های اقتصادی شدید(نظیر بیکاری گسترده، تامین نبودن مسکن وبالا بودن نرخ جرایم)</a:t>
            </a:r>
          </a:p>
          <a:p>
            <a:pPr lvl="2" algn="r" rtl="1">
              <a:lnSpc>
                <a:spcPct val="250000"/>
              </a:lnSpc>
            </a:pPr>
            <a:r>
              <a:rPr lang="fa-IR" sz="2800" dirty="0" smtClean="0">
                <a:cs typeface="B Nazanin" pitchFamily="2" charset="-78"/>
              </a:rPr>
              <a:t>دسترس نبودن مواد و قیمت ارزان</a:t>
            </a: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10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10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1000"/>
                                        <p:tgtEl>
                                          <p:spTgt spid="3">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fa-IR" sz="9600" dirty="0" smtClean="0">
                <a:cs typeface="B Titr" pitchFamily="2" charset="-78"/>
              </a:rPr>
              <a:t>پایان</a:t>
            </a:r>
            <a:endParaRPr lang="en-US" sz="9600" dirty="0">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ail.jpg"/>
          <p:cNvPicPr>
            <a:picLocks noGrp="1" noChangeAspect="1"/>
          </p:cNvPicPr>
          <p:nvPr>
            <p:ph idx="1"/>
          </p:nvPr>
        </p:nvPicPr>
        <p:blipFill>
          <a:blip r:embed="rId2" cstate="print"/>
          <a:stretch>
            <a:fillRect/>
          </a:stretch>
        </p:blipFill>
        <p:spPr>
          <a:xfrm>
            <a:off x="-1" y="-1"/>
            <a:ext cx="9144001" cy="6858001"/>
          </a:xfrm>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nodeType="clickEffect">
                                  <p:stCondLst>
                                    <p:cond delay="0"/>
                                  </p:stCondLst>
                                  <p:childTnLst>
                                    <p:anim to="1.5" calcmode="lin" valueType="num">
                                      <p:cBhvr override="childStyle">
                                        <p:cTn id="6" dur="2000" fill="hold"/>
                                        <p:tgtEl>
                                          <p:spTgt spid="4"/>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buNone/>
            </a:pPr>
            <a:r>
              <a:rPr lang="fa-IR" sz="3600" dirty="0" smtClean="0">
                <a:cs typeface="B Titr" pitchFamily="2" charset="-78"/>
              </a:rPr>
              <a:t>موضوع</a:t>
            </a:r>
            <a:r>
              <a:rPr lang="fa-IR" sz="3600" dirty="0" smtClean="0">
                <a:cs typeface="B Nazanin" pitchFamily="2" charset="-78"/>
              </a:rPr>
              <a:t>:</a:t>
            </a:r>
            <a:endParaRPr lang="en-US" sz="3600" dirty="0" smtClean="0">
              <a:cs typeface="B Nazanin" pitchFamily="2" charset="-78"/>
            </a:endParaRPr>
          </a:p>
          <a:p>
            <a:pPr algn="r" rtl="1">
              <a:buNone/>
            </a:pPr>
            <a:endParaRPr lang="fa-IR" dirty="0" smtClean="0">
              <a:cs typeface="B Nazanin" pitchFamily="2" charset="-78"/>
            </a:endParaRPr>
          </a:p>
          <a:p>
            <a:pPr algn="r" rtl="1">
              <a:buNone/>
            </a:pPr>
            <a:r>
              <a:rPr lang="fa-IR" sz="3600" b="1" dirty="0" smtClean="0">
                <a:cs typeface="B Bardiya" pitchFamily="2" charset="-78"/>
              </a:rPr>
              <a:t>پیشگیری از اعتیاد</a:t>
            </a:r>
          </a:p>
          <a:p>
            <a:pPr algn="r" rtl="1">
              <a:buNone/>
            </a:pPr>
            <a:r>
              <a:rPr lang="fa-IR" sz="3600" b="1" dirty="0" smtClean="0">
                <a:cs typeface="B Bardiya" pitchFamily="2" charset="-78"/>
              </a:rPr>
              <a:t>		و</a:t>
            </a:r>
          </a:p>
          <a:p>
            <a:pPr algn="r" rtl="1">
              <a:buNone/>
            </a:pPr>
            <a:r>
              <a:rPr lang="fa-IR" sz="3600" b="1" dirty="0">
                <a:cs typeface="B Bardiya" pitchFamily="2" charset="-78"/>
              </a:rPr>
              <a:t>	</a:t>
            </a:r>
            <a:r>
              <a:rPr lang="fa-IR" sz="3600" b="1" dirty="0" smtClean="0">
                <a:cs typeface="B Bardiya" pitchFamily="2" charset="-78"/>
              </a:rPr>
              <a:t>		ویژگی های روانی اجتماعی دوره نوجوانی</a:t>
            </a:r>
            <a:endParaRPr lang="en-US" sz="3600" b="1" dirty="0">
              <a:cs typeface="B Bardiya" pitchFamily="2" charset="-78"/>
            </a:endParaRP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1000"/>
                                        <p:tgtEl>
                                          <p:spTgt spid="3">
                                            <p:txEl>
                                              <p:pRg st="0" end="0"/>
                                            </p:txEl>
                                          </p:spTgt>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amond(in)">
                                      <p:cBhvr>
                                        <p:cTn id="10" dur="1000"/>
                                        <p:tgtEl>
                                          <p:spTgt spid="3">
                                            <p:txEl>
                                              <p:pRg st="2" end="2"/>
                                            </p:txEl>
                                          </p:spTgt>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diamond(in)">
                                      <p:cBhvr>
                                        <p:cTn id="13" dur="1000"/>
                                        <p:tgtEl>
                                          <p:spTgt spid="3">
                                            <p:txEl>
                                              <p:pRg st="3" end="3"/>
                                            </p:txEl>
                                          </p:spTgt>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diamond(in)">
                                      <p:cBhvr>
                                        <p:cTn id="1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txBody>
          <a:bodyPr>
            <a:normAutofit/>
          </a:bodyPr>
          <a:lstStyle/>
          <a:p>
            <a:pPr algn="r" rtl="1">
              <a:buNone/>
            </a:pPr>
            <a:r>
              <a:rPr lang="fa-IR" dirty="0" smtClean="0">
                <a:cs typeface="B Titr" pitchFamily="2" charset="-78"/>
              </a:rPr>
              <a:t>ویژگی های روانی اجتماعی دوره نوجوانی</a:t>
            </a:r>
            <a:endParaRPr lang="en-US" dirty="0" smtClean="0">
              <a:cs typeface="B Titr" pitchFamily="2" charset="-78"/>
            </a:endParaRPr>
          </a:p>
          <a:p>
            <a:pPr marL="514350" indent="-514350" algn="r" rtl="1"/>
            <a:endParaRPr lang="en-US" dirty="0" smtClean="0">
              <a:cs typeface="B Nazanin" pitchFamily="2" charset="-78"/>
            </a:endParaRPr>
          </a:p>
          <a:p>
            <a:pPr marL="514350" indent="-514350" algn="r" rtl="1"/>
            <a:r>
              <a:rPr lang="fa-IR" dirty="0" smtClean="0">
                <a:cs typeface="B Nazanin" pitchFamily="2" charset="-78"/>
              </a:rPr>
              <a:t>تجربه کردن</a:t>
            </a:r>
          </a:p>
          <a:p>
            <a:pPr marL="514350" indent="-514350" algn="r" rtl="1">
              <a:lnSpc>
                <a:spcPct val="160000"/>
              </a:lnSpc>
            </a:pPr>
            <a:r>
              <a:rPr lang="fa-IR" dirty="0" smtClean="0">
                <a:cs typeface="B Nazanin" pitchFamily="2" charset="-78"/>
              </a:rPr>
              <a:t>استقلال طلبی و طغیان</a:t>
            </a:r>
          </a:p>
          <a:p>
            <a:pPr marL="514350" indent="-514350" algn="r" rtl="1"/>
            <a:r>
              <a:rPr lang="fa-IR" dirty="0" smtClean="0">
                <a:cs typeface="B Nazanin" pitchFamily="2" charset="-78"/>
              </a:rPr>
              <a:t>نیاز به احساس تعلق داشتن و پذیرفته شدن</a:t>
            </a:r>
          </a:p>
          <a:p>
            <a:pPr marL="514350" indent="-514350" algn="r" rtl="1"/>
            <a:r>
              <a:rPr lang="fa-IR" dirty="0" smtClean="0">
                <a:cs typeface="B Nazanin" pitchFamily="2" charset="-78"/>
              </a:rPr>
              <a:t>با انرژی بودن</a:t>
            </a:r>
          </a:p>
          <a:p>
            <a:pPr marL="514350" indent="-514350" algn="r" rtl="1"/>
            <a:r>
              <a:rPr lang="fa-IR" dirty="0" smtClean="0">
                <a:cs typeface="B Nazanin" pitchFamily="2" charset="-78"/>
              </a:rPr>
              <a:t>محدود شدن ارتباط کلامی</a:t>
            </a:r>
          </a:p>
          <a:p>
            <a:pPr marL="514350" indent="-514350" algn="r" rtl="1"/>
            <a:r>
              <a:rPr lang="fa-IR" dirty="0" smtClean="0">
                <a:cs typeface="B Nazanin" pitchFamily="2" charset="-78"/>
              </a:rPr>
              <a:t>تنها ماندن در منزل</a:t>
            </a:r>
          </a:p>
          <a:p>
            <a:pPr marL="514350" indent="-514350" algn="r" rtl="1"/>
            <a:r>
              <a:rPr lang="fa-IR" dirty="0" smtClean="0">
                <a:cs typeface="B Nazanin" pitchFamily="2" charset="-78"/>
              </a:rPr>
              <a:t>مصرف بی رویه و نامحدود(ولخرجی)</a:t>
            </a:r>
            <a:endParaRPr lang="en-US" dirty="0" smtClean="0">
              <a:cs typeface="B Nazanin" pitchFamily="2" charset="-78"/>
            </a:endParaRPr>
          </a:p>
          <a:p>
            <a:pPr marL="514350" indent="-514350" algn="r" rtl="1"/>
            <a:r>
              <a:rPr lang="fa-IR" dirty="0" smtClean="0">
                <a:cs typeface="B Nazanin" pitchFamily="2" charset="-78"/>
              </a:rPr>
              <a:t>بد اخلاق شدن</a:t>
            </a:r>
          </a:p>
          <a:p>
            <a:pPr marL="514350" indent="-514350" algn="r" rtl="1"/>
            <a:r>
              <a:rPr lang="fa-IR" dirty="0" smtClean="0">
                <a:cs typeface="B Nazanin" pitchFamily="2" charset="-78"/>
              </a:rPr>
              <a:t>تاثیر پذیری از دوستان</a:t>
            </a:r>
            <a:endParaRPr lang="en-US" dirty="0" smtClean="0">
              <a:cs typeface="B Nazanin" pitchFamily="2" charset="-78"/>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linds(horizontal)">
                                      <p:cBhvr>
                                        <p:cTn id="19" dur="500"/>
                                        <p:tgtEl>
                                          <p:spTgt spid="3">
                                            <p:txEl>
                                              <p:pRg st="5" end="5"/>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linds(horizontal)">
                                      <p:cBhvr>
                                        <p:cTn id="25" dur="500"/>
                                        <p:tgtEl>
                                          <p:spTgt spid="3">
                                            <p:txEl>
                                              <p:pRg st="7" end="7"/>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blinds(horizontal)">
                                      <p:cBhvr>
                                        <p:cTn id="28" dur="500"/>
                                        <p:tgtEl>
                                          <p:spTgt spid="3">
                                            <p:txEl>
                                              <p:pRg st="8" end="8"/>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linds(horizontal)">
                                      <p:cBhvr>
                                        <p:cTn id="31" dur="500"/>
                                        <p:tgtEl>
                                          <p:spTgt spid="3">
                                            <p:txEl>
                                              <p:pRg st="9" end="9"/>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blinds(horizontal)">
                                      <p:cBhvr>
                                        <p:cTn id="3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vert="horz" anchor="t">
            <a:normAutofit/>
          </a:bodyPr>
          <a:lstStyle/>
          <a:p>
            <a:pPr marL="514350" indent="-514350" algn="r" rtl="1"/>
            <a:r>
              <a:rPr lang="fa-IR" dirty="0" smtClean="0">
                <a:cs typeface="B Nazanin" pitchFamily="2" charset="-78"/>
              </a:rPr>
              <a:t>کم طاقتی</a:t>
            </a:r>
            <a:endParaRPr lang="en-US" dirty="0" smtClean="0">
              <a:cs typeface="B Nazanin" pitchFamily="2" charset="-78"/>
            </a:endParaRPr>
          </a:p>
          <a:p>
            <a:pPr marL="514350" indent="-514350" algn="r" rtl="1"/>
            <a:r>
              <a:rPr lang="fa-IR" dirty="0" smtClean="0">
                <a:cs typeface="B Nazanin" pitchFamily="2" charset="-78"/>
              </a:rPr>
              <a:t>لباس پوشیدن</a:t>
            </a:r>
          </a:p>
          <a:p>
            <a:pPr marL="514350" indent="-514350" algn="r" rtl="1"/>
            <a:r>
              <a:rPr lang="fa-IR" dirty="0" smtClean="0">
                <a:cs typeface="B Nazanin" pitchFamily="2" charset="-78"/>
              </a:rPr>
              <a:t>کاهش علاقه به درس</a:t>
            </a:r>
          </a:p>
          <a:p>
            <a:pPr marL="514350" indent="-514350" algn="r" rtl="1"/>
            <a:r>
              <a:rPr lang="fa-IR" dirty="0" smtClean="0">
                <a:cs typeface="B Nazanin" pitchFamily="2" charset="-78"/>
              </a:rPr>
              <a:t>گریزان بودن از کار</a:t>
            </a:r>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10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10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1000"/>
                                        <p:tgtEl>
                                          <p:spTgt spid="3">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a:normAutofit/>
          </a:bodyPr>
          <a:lstStyle/>
          <a:p>
            <a:pPr algn="r" rtl="1">
              <a:lnSpc>
                <a:spcPct val="150000"/>
              </a:lnSpc>
              <a:buFont typeface="Wingdings" pitchFamily="2" charset="2"/>
              <a:buChar char="ü"/>
            </a:pPr>
            <a:r>
              <a:rPr lang="fa-IR" dirty="0" smtClean="0">
                <a:cs typeface="B Nazanin" pitchFamily="2" charset="-78"/>
              </a:rPr>
              <a:t>نوجوان خشم و ناراحتی اش را از موضوعی، روی موضوع دیگر تلافی می کند.</a:t>
            </a:r>
          </a:p>
          <a:p>
            <a:pPr algn="r" rtl="1">
              <a:lnSpc>
                <a:spcPct val="150000"/>
              </a:lnSpc>
              <a:buFont typeface="Wingdings" pitchFamily="2" charset="2"/>
              <a:buChar char="ü"/>
            </a:pPr>
            <a:r>
              <a:rPr lang="fa-IR" dirty="0" smtClean="0">
                <a:cs typeface="B Nazanin" pitchFamily="2" charset="-78"/>
              </a:rPr>
              <a:t>نوجوان دوست دارد با افرادی که دوستشان دارد همانند سازی کند</a:t>
            </a:r>
          </a:p>
          <a:p>
            <a:pPr algn="r" rtl="1">
              <a:lnSpc>
                <a:spcPct val="150000"/>
              </a:lnSpc>
              <a:buFont typeface="Wingdings" pitchFamily="2" charset="2"/>
              <a:buChar char="ü"/>
            </a:pPr>
            <a:r>
              <a:rPr lang="fa-IR" dirty="0" smtClean="0">
                <a:cs typeface="B Nazanin" pitchFamily="2" charset="-78"/>
              </a:rPr>
              <a:t>نوجوان به قهرمانان ورزشی و ستاره های هنری دل بسته است.</a:t>
            </a:r>
          </a:p>
          <a:p>
            <a:pPr algn="r" rtl="1">
              <a:lnSpc>
                <a:spcPct val="150000"/>
              </a:lnSpc>
              <a:buFont typeface="Wingdings" pitchFamily="2" charset="2"/>
              <a:buChar char="ü"/>
            </a:pPr>
            <a:r>
              <a:rPr lang="fa-IR" dirty="0" smtClean="0">
                <a:cs typeface="B Nazanin" pitchFamily="2" charset="-78"/>
              </a:rPr>
              <a:t>نوجوان هر روز ممکن است عاشق هنری شود و هر بار ممکن است تغییر سلیقه دهد.</a:t>
            </a:r>
          </a:p>
          <a:p>
            <a:pPr algn="r" rtl="1">
              <a:lnSpc>
                <a:spcPct val="150000"/>
              </a:lnSpc>
              <a:buFont typeface="Wingdings" pitchFamily="2" charset="2"/>
              <a:buChar char="ü"/>
            </a:pPr>
            <a:r>
              <a:rPr lang="fa-IR" dirty="0" smtClean="0">
                <a:cs typeface="B Nazanin" pitchFamily="2" charset="-78"/>
              </a:rPr>
              <a:t>دم دمی مزاج بودن تا اندازه زیادی در نوجوان طبیعی است.</a:t>
            </a:r>
          </a:p>
          <a:p>
            <a:pPr algn="r" rtl="1">
              <a:lnSpc>
                <a:spcPct val="150000"/>
              </a:lnSpc>
              <a:buFont typeface="Wingdings" pitchFamily="2" charset="2"/>
              <a:buChar char="ü"/>
            </a:pPr>
            <a:r>
              <a:rPr lang="fa-IR" dirty="0" smtClean="0">
                <a:cs typeface="B Nazanin" pitchFamily="2" charset="-78"/>
              </a:rPr>
              <a:t>گاهی ریاضت کشی و میل به تحمل سختی در نوجوانان وجود دارد </a:t>
            </a:r>
            <a:endParaRPr lang="en-US" dirty="0">
              <a:cs typeface="B Nazanin" pitchFamily="2" charset="-78"/>
            </a:endParaRPr>
          </a:p>
        </p:txBody>
      </p:sp>
    </p:spTree>
  </p:cSld>
  <p:clrMapOvr>
    <a:masterClrMapping/>
  </p:clrMapOvr>
  <p:transition spd="slow">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10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10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1000"/>
                                        <p:tgtEl>
                                          <p:spTgt spid="3">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heckerboard(across)">
                                      <p:cBhvr>
                                        <p:cTn id="19" dur="1000"/>
                                        <p:tgtEl>
                                          <p:spTgt spid="3">
                                            <p:txEl>
                                              <p:pRg st="4" end="4"/>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heckerboard(across)">
                                      <p:cBhvr>
                                        <p:cTn id="2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069160"/>
          </a:xfrm>
        </p:spPr>
        <p:txBody>
          <a:bodyPr>
            <a:normAutofit/>
          </a:bodyPr>
          <a:lstStyle/>
          <a:p>
            <a:pPr algn="r" rtl="1">
              <a:buFont typeface="Wingdings" pitchFamily="2" charset="2"/>
              <a:buChar char="ü"/>
            </a:pPr>
            <a:r>
              <a:rPr lang="fa-IR" dirty="0" smtClean="0">
                <a:cs typeface="B Nazanin" pitchFamily="2" charset="-78"/>
              </a:rPr>
              <a:t>نوجوانی سن تغییر زیستی، روانی، اجتماعی و روحی نوجوان است.</a:t>
            </a:r>
          </a:p>
          <a:p>
            <a:pPr algn="r" rtl="1">
              <a:buFont typeface="Wingdings" pitchFamily="2" charset="2"/>
              <a:buChar char="ü"/>
            </a:pPr>
            <a:r>
              <a:rPr lang="fa-IR" dirty="0" smtClean="0">
                <a:cs typeface="B Nazanin" pitchFamily="2" charset="-78"/>
              </a:rPr>
              <a:t>در این سن نوجوان حساس و زود رنج می شود.</a:t>
            </a:r>
          </a:p>
          <a:p>
            <a:pPr algn="r" rtl="1">
              <a:buFont typeface="Wingdings" pitchFamily="2" charset="2"/>
              <a:buChar char="ü"/>
            </a:pPr>
            <a:r>
              <a:rPr lang="fa-IR" dirty="0" smtClean="0">
                <a:cs typeface="B Nazanin" pitchFamily="2" charset="-78"/>
              </a:rPr>
              <a:t>دوره نوجوانی دوران لجبازی و مخالفت است.</a:t>
            </a:r>
          </a:p>
          <a:p>
            <a:pPr algn="r" rtl="1">
              <a:buFont typeface="Wingdings" pitchFamily="2" charset="2"/>
              <a:buChar char="ü"/>
            </a:pPr>
            <a:r>
              <a:rPr lang="fa-IR" dirty="0" smtClean="0">
                <a:cs typeface="B Nazanin" pitchFamily="2" charset="-78"/>
              </a:rPr>
              <a:t>نوجوان گاهی بسیار کمتر از سن خود رفتار می کند، رفتار بچه گانه در نوجوانان گاهی طبیعی است.</a:t>
            </a:r>
          </a:p>
          <a:p>
            <a:pPr algn="r" rtl="1">
              <a:buFont typeface="Wingdings" pitchFamily="2" charset="2"/>
              <a:buChar char="ü"/>
            </a:pPr>
            <a:r>
              <a:rPr lang="fa-IR" dirty="0" smtClean="0">
                <a:cs typeface="B Nazanin" pitchFamily="2" charset="-78"/>
              </a:rPr>
              <a:t>نوجوان گاهی بزرگ تر از سن خود حرف می زند.</a:t>
            </a:r>
          </a:p>
          <a:p>
            <a:pPr algn="r" rtl="1">
              <a:buFont typeface="Wingdings" pitchFamily="2" charset="2"/>
              <a:buChar char="ü"/>
            </a:pPr>
            <a:r>
              <a:rPr lang="fa-IR" dirty="0" smtClean="0">
                <a:cs typeface="B Nazanin" pitchFamily="2" charset="-78"/>
              </a:rPr>
              <a:t>روشنفکر نمایی، عاقل نمایی و وارونه نمایی خواسته ها در نوجوانان طبیعی است</a:t>
            </a:r>
            <a:endParaRPr lang="en-US" dirty="0">
              <a:cs typeface="B Nazanin" pitchFamily="2" charset="-78"/>
            </a:endParaRPr>
          </a:p>
        </p:txBody>
      </p:sp>
      <p:sp>
        <p:nvSpPr>
          <p:cNvPr id="2" name="Title 1"/>
          <p:cNvSpPr>
            <a:spLocks noGrp="1"/>
          </p:cNvSpPr>
          <p:nvPr>
            <p:ph type="title"/>
          </p:nvPr>
        </p:nvSpPr>
        <p:spPr/>
        <p:txBody>
          <a:bodyPr/>
          <a:lstStyle/>
          <a:p>
            <a:pPr algn="ctr" rtl="1"/>
            <a:r>
              <a:rPr lang="fa-IR" dirty="0" smtClean="0">
                <a:cs typeface="B Nazanin" pitchFamily="2" charset="-78"/>
              </a:rPr>
              <a:t>تغییرات دوره نوجوانی</a:t>
            </a:r>
            <a:endParaRPr lang="en-US" dirty="0">
              <a:cs typeface="B Nazanin" pitchFamily="2" charset="-78"/>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ppt_x"/>
                                          </p:val>
                                        </p:tav>
                                        <p:tav tm="100000">
                                          <p:val>
                                            <p:strVal val="#ppt_x"/>
                                          </p:val>
                                        </p:tav>
                                      </p:tavLst>
                                    </p:anim>
                                    <p:anim calcmode="lin" valueType="num">
                                      <p:cBhvr additive="base">
                                        <p:cTn id="8" dur="3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a:normAutofit/>
          </a:bodyPr>
          <a:lstStyle/>
          <a:p>
            <a:pPr algn="r" rtl="1">
              <a:lnSpc>
                <a:spcPct val="150000"/>
              </a:lnSpc>
              <a:buFont typeface="Wingdings" pitchFamily="2" charset="2"/>
              <a:buChar char="ü"/>
            </a:pPr>
            <a:r>
              <a:rPr lang="fa-IR" dirty="0" smtClean="0">
                <a:cs typeface="B Nazanin" pitchFamily="2" charset="-78"/>
              </a:rPr>
              <a:t>گاهی ریاضت کشی و میل به تحمل سختی در نوجوانان وجود دارد </a:t>
            </a:r>
            <a:endParaRPr lang="en-US" dirty="0" smtClean="0">
              <a:cs typeface="B Nazanin" pitchFamily="2" charset="-78"/>
            </a:endParaRPr>
          </a:p>
          <a:p>
            <a:pPr algn="r" rtl="1">
              <a:lnSpc>
                <a:spcPct val="150000"/>
              </a:lnSpc>
              <a:buFont typeface="Wingdings" pitchFamily="2" charset="2"/>
              <a:buChar char="ü"/>
            </a:pPr>
            <a:r>
              <a:rPr lang="fa-IR" dirty="0" smtClean="0">
                <a:cs typeface="B Nazanin" pitchFamily="2" charset="-78"/>
              </a:rPr>
              <a:t>نوجوان به سختی مطالب را می پذیرد و میل به مقاومت دارد</a:t>
            </a:r>
          </a:p>
          <a:p>
            <a:pPr algn="r" rtl="1">
              <a:lnSpc>
                <a:spcPct val="150000"/>
              </a:lnSpc>
              <a:buFont typeface="Wingdings" pitchFamily="2" charset="2"/>
              <a:buChar char="ü"/>
            </a:pPr>
            <a:r>
              <a:rPr lang="fa-IR" dirty="0" smtClean="0">
                <a:cs typeface="B Nazanin" pitchFamily="2" charset="-78"/>
              </a:rPr>
              <a:t>نوجوان خیال پرداز است</a:t>
            </a:r>
          </a:p>
          <a:p>
            <a:pPr algn="r" rtl="1">
              <a:lnSpc>
                <a:spcPct val="150000"/>
              </a:lnSpc>
              <a:buFont typeface="Wingdings" pitchFamily="2" charset="2"/>
              <a:buChar char="ü"/>
            </a:pPr>
            <a:r>
              <a:rPr lang="fa-IR" dirty="0" smtClean="0">
                <a:cs typeface="B Nazanin" pitchFamily="2" charset="-78"/>
              </a:rPr>
              <a:t>نوجوان ممکن است سنت شکن باشد</a:t>
            </a:r>
          </a:p>
          <a:p>
            <a:pPr algn="r" rtl="1">
              <a:lnSpc>
                <a:spcPct val="150000"/>
              </a:lnSpc>
              <a:buFont typeface="Wingdings" pitchFamily="2" charset="2"/>
              <a:buChar char="ü"/>
            </a:pPr>
            <a:r>
              <a:rPr lang="fa-IR" dirty="0" smtClean="0">
                <a:cs typeface="B Nazanin" pitchFamily="2" charset="-78"/>
              </a:rPr>
              <a:t>نوجوان استقلال طلب است و گروه دوستانش را به پدر و مادر برتری می دهد.</a:t>
            </a:r>
          </a:p>
          <a:p>
            <a:pPr algn="r" rtl="1">
              <a:lnSpc>
                <a:spcPct val="150000"/>
              </a:lnSpc>
              <a:buFont typeface="Wingdings" pitchFamily="2" charset="2"/>
              <a:buChar char="ü"/>
            </a:pPr>
            <a:r>
              <a:rPr lang="fa-IR" dirty="0" smtClean="0">
                <a:cs typeface="B Nazanin" pitchFamily="2" charset="-78"/>
              </a:rPr>
              <a:t>نسبت به بیان دیدگاه در مورد دوستانش حساس است.</a:t>
            </a:r>
          </a:p>
          <a:p>
            <a:pPr algn="r" rtl="1">
              <a:lnSpc>
                <a:spcPct val="150000"/>
              </a:lnSpc>
              <a:buFont typeface="Wingdings" pitchFamily="2" charset="2"/>
              <a:buChar char="ü"/>
            </a:pPr>
            <a:r>
              <a:rPr lang="fa-IR" dirty="0" smtClean="0">
                <a:cs typeface="B Nazanin" pitchFamily="2" charset="-78"/>
              </a:rPr>
              <a:t>نوجوان روی ظاهر خودش حساب می کند و از متفاوت بودن لذت می برد</a:t>
            </a:r>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xit" presetSubtype="16" fill="hold" grpId="0" nodeType="withEffect">
                                  <p:stCondLst>
                                    <p:cond delay="0"/>
                                  </p:stCondLst>
                                  <p:childTnLst>
                                    <p:animEffect transition="out" filter="box(in)">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par>
                                <p:cTn id="8" presetID="4" presetClass="exit" presetSubtype="16" fill="hold" grpId="0" nodeType="withEffect">
                                  <p:stCondLst>
                                    <p:cond delay="0"/>
                                  </p:stCondLst>
                                  <p:childTnLst>
                                    <p:animEffect transition="out" filter="box(in)">
                                      <p:cBhvr>
                                        <p:cTn id="9" dur="500"/>
                                        <p:tgtEl>
                                          <p:spTgt spid="3">
                                            <p:txEl>
                                              <p:pRg st="1" end="1"/>
                                            </p:txEl>
                                          </p:spTgt>
                                        </p:tgtEl>
                                      </p:cBhvr>
                                    </p:animEffect>
                                    <p:set>
                                      <p:cBhvr>
                                        <p:cTn id="10" dur="1" fill="hold">
                                          <p:stCondLst>
                                            <p:cond delay="499"/>
                                          </p:stCondLst>
                                        </p:cTn>
                                        <p:tgtEl>
                                          <p:spTgt spid="3">
                                            <p:txEl>
                                              <p:pRg st="1" end="1"/>
                                            </p:txEl>
                                          </p:spTgt>
                                        </p:tgtEl>
                                        <p:attrNameLst>
                                          <p:attrName>style.visibility</p:attrName>
                                        </p:attrNameLst>
                                      </p:cBhvr>
                                      <p:to>
                                        <p:strVal val="hidden"/>
                                      </p:to>
                                    </p:set>
                                  </p:childTnLst>
                                </p:cTn>
                              </p:par>
                              <p:par>
                                <p:cTn id="11" presetID="4" presetClass="exit" presetSubtype="16" fill="hold" grpId="0" nodeType="withEffect">
                                  <p:stCondLst>
                                    <p:cond delay="0"/>
                                  </p:stCondLst>
                                  <p:childTnLst>
                                    <p:animEffect transition="out" filter="box(in)">
                                      <p:cBhvr>
                                        <p:cTn id="12" dur="500"/>
                                        <p:tgtEl>
                                          <p:spTgt spid="3">
                                            <p:txEl>
                                              <p:pRg st="2" end="2"/>
                                            </p:txEl>
                                          </p:spTgt>
                                        </p:tgtEl>
                                      </p:cBhvr>
                                    </p:animEffect>
                                    <p:set>
                                      <p:cBhvr>
                                        <p:cTn id="13" dur="1" fill="hold">
                                          <p:stCondLst>
                                            <p:cond delay="499"/>
                                          </p:stCondLst>
                                        </p:cTn>
                                        <p:tgtEl>
                                          <p:spTgt spid="3">
                                            <p:txEl>
                                              <p:pRg st="2" end="2"/>
                                            </p:txEl>
                                          </p:spTgt>
                                        </p:tgtEl>
                                        <p:attrNameLst>
                                          <p:attrName>style.visibility</p:attrName>
                                        </p:attrNameLst>
                                      </p:cBhvr>
                                      <p:to>
                                        <p:strVal val="hidden"/>
                                      </p:to>
                                    </p:set>
                                  </p:childTnLst>
                                </p:cTn>
                              </p:par>
                              <p:par>
                                <p:cTn id="14" presetID="4" presetClass="exit" presetSubtype="16" fill="hold" grpId="0" nodeType="withEffect">
                                  <p:stCondLst>
                                    <p:cond delay="0"/>
                                  </p:stCondLst>
                                  <p:childTnLst>
                                    <p:animEffect transition="out" filter="box(in)">
                                      <p:cBhvr>
                                        <p:cTn id="15" dur="500"/>
                                        <p:tgtEl>
                                          <p:spTgt spid="3">
                                            <p:txEl>
                                              <p:pRg st="3" end="3"/>
                                            </p:txEl>
                                          </p:spTgt>
                                        </p:tgtEl>
                                      </p:cBhvr>
                                    </p:animEffect>
                                    <p:set>
                                      <p:cBhvr>
                                        <p:cTn id="16" dur="1" fill="hold">
                                          <p:stCondLst>
                                            <p:cond delay="499"/>
                                          </p:stCondLst>
                                        </p:cTn>
                                        <p:tgtEl>
                                          <p:spTgt spid="3">
                                            <p:txEl>
                                              <p:pRg st="3" end="3"/>
                                            </p:txEl>
                                          </p:spTgt>
                                        </p:tgtEl>
                                        <p:attrNameLst>
                                          <p:attrName>style.visibility</p:attrName>
                                        </p:attrNameLst>
                                      </p:cBhvr>
                                      <p:to>
                                        <p:strVal val="hidden"/>
                                      </p:to>
                                    </p:set>
                                  </p:childTnLst>
                                </p:cTn>
                              </p:par>
                              <p:par>
                                <p:cTn id="17" presetID="4" presetClass="exit" presetSubtype="16" fill="hold" grpId="0" nodeType="withEffect">
                                  <p:stCondLst>
                                    <p:cond delay="0"/>
                                  </p:stCondLst>
                                  <p:childTnLst>
                                    <p:animEffect transition="out" filter="box(in)">
                                      <p:cBhvr>
                                        <p:cTn id="18" dur="500"/>
                                        <p:tgtEl>
                                          <p:spTgt spid="3">
                                            <p:txEl>
                                              <p:pRg st="4" end="4"/>
                                            </p:txEl>
                                          </p:spTgt>
                                        </p:tgtEl>
                                      </p:cBhvr>
                                    </p:animEffect>
                                    <p:set>
                                      <p:cBhvr>
                                        <p:cTn id="19" dur="1" fill="hold">
                                          <p:stCondLst>
                                            <p:cond delay="499"/>
                                          </p:stCondLst>
                                        </p:cTn>
                                        <p:tgtEl>
                                          <p:spTgt spid="3">
                                            <p:txEl>
                                              <p:pRg st="4" end="4"/>
                                            </p:txEl>
                                          </p:spTgt>
                                        </p:tgtEl>
                                        <p:attrNameLst>
                                          <p:attrName>style.visibility</p:attrName>
                                        </p:attrNameLst>
                                      </p:cBhvr>
                                      <p:to>
                                        <p:strVal val="hidden"/>
                                      </p:to>
                                    </p:set>
                                  </p:childTnLst>
                                </p:cTn>
                              </p:par>
                              <p:par>
                                <p:cTn id="20" presetID="4" presetClass="exit" presetSubtype="16" fill="hold" grpId="0" nodeType="withEffect">
                                  <p:stCondLst>
                                    <p:cond delay="0"/>
                                  </p:stCondLst>
                                  <p:childTnLst>
                                    <p:animEffect transition="out" filter="box(in)">
                                      <p:cBhvr>
                                        <p:cTn id="21" dur="500"/>
                                        <p:tgtEl>
                                          <p:spTgt spid="3">
                                            <p:txEl>
                                              <p:pRg st="5" end="5"/>
                                            </p:txEl>
                                          </p:spTgt>
                                        </p:tgtEl>
                                      </p:cBhvr>
                                    </p:animEffect>
                                    <p:set>
                                      <p:cBhvr>
                                        <p:cTn id="22" dur="1" fill="hold">
                                          <p:stCondLst>
                                            <p:cond delay="499"/>
                                          </p:stCondLst>
                                        </p:cTn>
                                        <p:tgtEl>
                                          <p:spTgt spid="3">
                                            <p:txEl>
                                              <p:pRg st="5" end="5"/>
                                            </p:txEl>
                                          </p:spTgt>
                                        </p:tgtEl>
                                        <p:attrNameLst>
                                          <p:attrName>style.visibility</p:attrName>
                                        </p:attrNameLst>
                                      </p:cBhvr>
                                      <p:to>
                                        <p:strVal val="hidden"/>
                                      </p:to>
                                    </p:set>
                                  </p:childTnLst>
                                </p:cTn>
                              </p:par>
                              <p:par>
                                <p:cTn id="23" presetID="4" presetClass="exit" presetSubtype="16" fill="hold" grpId="0" nodeType="withEffect">
                                  <p:stCondLst>
                                    <p:cond delay="0"/>
                                  </p:stCondLst>
                                  <p:childTnLst>
                                    <p:animEffect transition="out" filter="box(in)">
                                      <p:cBhvr>
                                        <p:cTn id="24" dur="500"/>
                                        <p:tgtEl>
                                          <p:spTgt spid="3">
                                            <p:txEl>
                                              <p:pRg st="6" end="6"/>
                                            </p:txEl>
                                          </p:spTgt>
                                        </p:tgtEl>
                                      </p:cBhvr>
                                    </p:animEffect>
                                    <p:set>
                                      <p:cBhvr>
                                        <p:cTn id="25" dur="1" fill="hold">
                                          <p:stCondLst>
                                            <p:cond delay="499"/>
                                          </p:stCondLst>
                                        </p:cTn>
                                        <p:tgtEl>
                                          <p:spTgt spid="3">
                                            <p:txEl>
                                              <p:pRg st="6" end="6"/>
                                            </p:txEl>
                                          </p:spTgt>
                                        </p:tgtEl>
                                        <p:attrNameLst>
                                          <p:attrName>style.visibility</p:attrName>
                                        </p:attrNameLst>
                                      </p:cBhvr>
                                      <p:to>
                                        <p:strVal val="hidden"/>
                                      </p:to>
                                    </p:set>
                                  </p:childTnLst>
                                </p:cTn>
                              </p:par>
                              <p:par>
                                <p:cTn id="26" presetID="8" presetClass="entr" presetSubtype="16" fill="hold" grpId="1" nodeType="with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diamond(in)">
                                      <p:cBhvr>
                                        <p:cTn id="28" dur="1000"/>
                                        <p:tgtEl>
                                          <p:spTgt spid="3">
                                            <p:txEl>
                                              <p:pRg st="0" end="0"/>
                                            </p:txEl>
                                          </p:spTgt>
                                        </p:tgtEl>
                                      </p:cBhvr>
                                    </p:animEffect>
                                  </p:childTnLst>
                                </p:cTn>
                              </p:par>
                              <p:par>
                                <p:cTn id="29" presetID="8" presetClass="entr" presetSubtype="16" fill="hold" grpId="1" nodeType="with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diamond(in)">
                                      <p:cBhvr>
                                        <p:cTn id="31" dur="1000"/>
                                        <p:tgtEl>
                                          <p:spTgt spid="3">
                                            <p:txEl>
                                              <p:pRg st="1" end="1"/>
                                            </p:txEl>
                                          </p:spTgt>
                                        </p:tgtEl>
                                      </p:cBhvr>
                                    </p:animEffect>
                                  </p:childTnLst>
                                </p:cTn>
                              </p:par>
                              <p:par>
                                <p:cTn id="32" presetID="8" presetClass="entr" presetSubtype="16" fill="hold" grpId="1" nodeType="with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diamond(in)">
                                      <p:cBhvr>
                                        <p:cTn id="34" dur="1000"/>
                                        <p:tgtEl>
                                          <p:spTgt spid="3">
                                            <p:txEl>
                                              <p:pRg st="2" end="2"/>
                                            </p:txEl>
                                          </p:spTgt>
                                        </p:tgtEl>
                                      </p:cBhvr>
                                    </p:animEffect>
                                  </p:childTnLst>
                                </p:cTn>
                              </p:par>
                              <p:par>
                                <p:cTn id="35" presetID="8" presetClass="entr" presetSubtype="16" fill="hold" grpId="1"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diamond(in)">
                                      <p:cBhvr>
                                        <p:cTn id="37" dur="1000"/>
                                        <p:tgtEl>
                                          <p:spTgt spid="3">
                                            <p:txEl>
                                              <p:pRg st="3" end="3"/>
                                            </p:txEl>
                                          </p:spTgt>
                                        </p:tgtEl>
                                      </p:cBhvr>
                                    </p:animEffect>
                                  </p:childTnLst>
                                </p:cTn>
                              </p:par>
                              <p:par>
                                <p:cTn id="38" presetID="8" presetClass="entr" presetSubtype="16" fill="hold" grpId="1" nodeType="with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diamond(in)">
                                      <p:cBhvr>
                                        <p:cTn id="40" dur="1000"/>
                                        <p:tgtEl>
                                          <p:spTgt spid="3">
                                            <p:txEl>
                                              <p:pRg st="4" end="4"/>
                                            </p:txEl>
                                          </p:spTgt>
                                        </p:tgtEl>
                                      </p:cBhvr>
                                    </p:animEffect>
                                  </p:childTnLst>
                                </p:cTn>
                              </p:par>
                              <p:par>
                                <p:cTn id="41" presetID="8" presetClass="entr" presetSubtype="16" fill="hold" grpId="1"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diamond(in)">
                                      <p:cBhvr>
                                        <p:cTn id="43" dur="1000"/>
                                        <p:tgtEl>
                                          <p:spTgt spid="3">
                                            <p:txEl>
                                              <p:pRg st="5" end="5"/>
                                            </p:txEl>
                                          </p:spTgt>
                                        </p:tgtEl>
                                      </p:cBhvr>
                                    </p:animEffect>
                                  </p:childTnLst>
                                </p:cTn>
                              </p:par>
                              <p:par>
                                <p:cTn id="44" presetID="8" presetClass="entr" presetSubtype="16" fill="hold" grpId="1" nodeType="with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diamond(in)">
                                      <p:cBhvr>
                                        <p:cTn id="46"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a:normAutofit/>
          </a:bodyPr>
          <a:lstStyle/>
          <a:p>
            <a:pPr algn="r" rtl="1">
              <a:lnSpc>
                <a:spcPct val="150000"/>
              </a:lnSpc>
              <a:buFont typeface="Wingdings" pitchFamily="2" charset="2"/>
              <a:buChar char="ü"/>
            </a:pPr>
            <a:r>
              <a:rPr lang="fa-IR" dirty="0" smtClean="0">
                <a:cs typeface="B Nazanin" pitchFamily="2" charset="-78"/>
              </a:rPr>
              <a:t>نوجوان از پند و نصیحت بیزار است. او بحث و استدلال کوتاه را دوست دارد.</a:t>
            </a:r>
          </a:p>
          <a:p>
            <a:pPr algn="r" rtl="1">
              <a:lnSpc>
                <a:spcPct val="150000"/>
              </a:lnSpc>
              <a:buFont typeface="Wingdings" pitchFamily="2" charset="2"/>
              <a:buChar char="ü"/>
            </a:pPr>
            <a:r>
              <a:rPr lang="fa-IR" dirty="0" smtClean="0">
                <a:cs typeface="B Nazanin" pitchFamily="2" charset="-78"/>
              </a:rPr>
              <a:t>نوجوان خود را بزرگ دیده و مشورت با خود رادوست دارد</a:t>
            </a:r>
          </a:p>
          <a:p>
            <a:pPr algn="r" rtl="1">
              <a:lnSpc>
                <a:spcPct val="150000"/>
              </a:lnSpc>
              <a:buFont typeface="Wingdings" pitchFamily="2" charset="2"/>
              <a:buChar char="ü"/>
            </a:pPr>
            <a:r>
              <a:rPr lang="fa-IR" dirty="0" smtClean="0">
                <a:cs typeface="B Nazanin" pitchFamily="2" charset="-78"/>
              </a:rPr>
              <a:t>نوجوان دوست ندارد کودک انگاشته شود و یا نادیده گرفته شود</a:t>
            </a:r>
          </a:p>
          <a:p>
            <a:pPr algn="r" rtl="1">
              <a:lnSpc>
                <a:spcPct val="170000"/>
              </a:lnSpc>
              <a:buFont typeface="Wingdings" pitchFamily="2" charset="2"/>
              <a:buChar char="ü"/>
            </a:pPr>
            <a:r>
              <a:rPr lang="fa-IR" dirty="0" smtClean="0">
                <a:cs typeface="B Nazanin" pitchFamily="2" charset="-78"/>
              </a:rPr>
              <a:t>به رابطه محرمانه دلبستگی داشته و دوست دارد به او احترام گذاشته شود.</a:t>
            </a:r>
          </a:p>
          <a:p>
            <a:pPr algn="r" rtl="1">
              <a:lnSpc>
                <a:spcPct val="150000"/>
              </a:lnSpc>
              <a:buFont typeface="Wingdings" pitchFamily="2" charset="2"/>
              <a:buChar char="ü"/>
            </a:pPr>
            <a:r>
              <a:rPr lang="fa-IR" dirty="0" smtClean="0">
                <a:cs typeface="B Nazanin" pitchFamily="2" charset="-78"/>
              </a:rPr>
              <a:t>نوجوان دوست دارد خودش تجربه کند، تا حد امکان بگذارید نوجوان از فرجام کارش پند بگیرد.</a:t>
            </a:r>
          </a:p>
          <a:p>
            <a:pPr algn="r" rtl="1">
              <a:lnSpc>
                <a:spcPct val="150000"/>
              </a:lnSpc>
              <a:buFont typeface="Wingdings" pitchFamily="2" charset="2"/>
              <a:buChar char="ü"/>
            </a:pPr>
            <a:r>
              <a:rPr lang="fa-IR" dirty="0" smtClean="0">
                <a:cs typeface="B Nazanin" pitchFamily="2" charset="-78"/>
              </a:rPr>
              <a:t>هنگام حرف زدن به او نگاه کنید و به سخنانش گوش دهید.</a:t>
            </a:r>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10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10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10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1000"/>
                                        <p:tgtEl>
                                          <p:spTgt spid="3">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1000"/>
                                        <p:tgtEl>
                                          <p:spTgt spid="3">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277</TotalTime>
  <Words>910</Words>
  <Application>Microsoft Office PowerPoint</Application>
  <PresentationFormat>On-screen Show (4:3)</PresentationFormat>
  <Paragraphs>103</Paragraphs>
  <Slides>18</Slides>
  <Notes>0</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Concourse</vt:lpstr>
      <vt:lpstr>Opulent</vt:lpstr>
      <vt:lpstr>Slide 1</vt:lpstr>
      <vt:lpstr>Slide 2</vt:lpstr>
      <vt:lpstr>Slide 3</vt:lpstr>
      <vt:lpstr>Slide 4</vt:lpstr>
      <vt:lpstr>Slide 5</vt:lpstr>
      <vt:lpstr>Slide 6</vt:lpstr>
      <vt:lpstr>تغییرات دوره نوجوانی</vt:lpstr>
      <vt:lpstr>Slide 8</vt:lpstr>
      <vt:lpstr>Slide 9</vt:lpstr>
      <vt:lpstr>Slide 10</vt:lpstr>
      <vt:lpstr>Slide 11</vt:lpstr>
      <vt:lpstr>Slide 12</vt:lpstr>
      <vt:lpstr>علم پیشگیری</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afzali</dc:creator>
  <cp:lastModifiedBy>it</cp:lastModifiedBy>
  <cp:revision>32</cp:revision>
  <dcterms:created xsi:type="dcterms:W3CDTF">2014-06-27T17:52:34Z</dcterms:created>
  <dcterms:modified xsi:type="dcterms:W3CDTF">2014-08-25T03:14:08Z</dcterms:modified>
</cp:coreProperties>
</file>